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sldIdLst>
    <p:sldId id="267" r:id="rId2"/>
    <p:sldId id="256" r:id="rId3"/>
    <p:sldId id="257" r:id="rId4"/>
    <p:sldId id="259" r:id="rId5"/>
    <p:sldId id="262" r:id="rId6"/>
    <p:sldId id="261" r:id="rId7"/>
    <p:sldId id="264" r:id="rId8"/>
    <p:sldId id="263" r:id="rId9"/>
    <p:sldId id="258" r:id="rId10"/>
    <p:sldId id="260" r:id="rId11"/>
    <p:sldId id="277" r:id="rId12"/>
    <p:sldId id="266" r:id="rId13"/>
    <p:sldId id="265" r:id="rId14"/>
    <p:sldId id="268" r:id="rId15"/>
    <p:sldId id="273" r:id="rId16"/>
    <p:sldId id="274" r:id="rId17"/>
    <p:sldId id="272" r:id="rId18"/>
    <p:sldId id="275" r:id="rId19"/>
    <p:sldId id="276" r:id="rId20"/>
    <p:sldId id="278" r:id="rId21"/>
    <p:sldId id="269" r:id="rId22"/>
    <p:sldId id="271" r:id="rId23"/>
    <p:sldId id="270"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CC"/>
    <a:srgbClr val="66FF66"/>
    <a:srgbClr val="FFFF66"/>
    <a:srgbClr val="FF1111"/>
    <a:srgbClr val="0066FF"/>
    <a:srgbClr val="81D31A"/>
    <a:srgbClr val="E21818"/>
    <a:srgbClr val="00FFFF"/>
    <a:srgbClr val="25EB2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88" d="100"/>
          <a:sy n="88" d="100"/>
        </p:scale>
        <p:origin x="-106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3CDD16-5164-4433-81E0-2FED74580D8B}" type="datetimeFigureOut">
              <a:rPr lang="it-IT" smtClean="0"/>
              <a:pPr/>
              <a:t>30/09/2014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0C34F2-121B-44D0-894E-FD74069FE7F7}" type="slidenum">
              <a:rPr lang="it-IT" smtClean="0"/>
              <a:pPr/>
              <a:t>‹N›</a:t>
            </a:fld>
            <a:endParaRPr lang="it-IT"/>
          </a:p>
        </p:txBody>
      </p:sp>
    </p:spTree>
    <p:extLst>
      <p:ext uri="{BB962C8B-B14F-4D97-AF65-F5344CB8AC3E}">
        <p14:creationId xmlns:p14="http://schemas.microsoft.com/office/powerpoint/2010/main" xmlns="" val="285197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40C34F2-121B-44D0-894E-FD74069FE7F7}" type="slidenum">
              <a:rPr lang="it-IT" smtClean="0"/>
              <a:pPr/>
              <a:t>15</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40C34F2-121B-44D0-894E-FD74069FE7F7}" type="slidenum">
              <a:rPr lang="it-IT" smtClean="0"/>
              <a:pPr/>
              <a:t>18</a:t>
            </a:fld>
            <a:endParaRPr lang="it-IT"/>
          </a:p>
        </p:txBody>
      </p:sp>
    </p:spTree>
    <p:extLst>
      <p:ext uri="{BB962C8B-B14F-4D97-AF65-F5344CB8AC3E}">
        <p14:creationId xmlns:p14="http://schemas.microsoft.com/office/powerpoint/2010/main" xmlns="" val="1561062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372E613-D1C1-44C7-863E-81C4E0F5B49D}" type="datetimeFigureOut">
              <a:rPr lang="it-IT" smtClean="0"/>
              <a:pPr/>
              <a:t>30/09/2014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08B396-06CB-4DC5-BAAA-A22733BF05DA}" type="slidenum">
              <a:rPr lang="it-IT" smtClean="0"/>
              <a:pPr/>
              <a:t>‹N›</a:t>
            </a:fld>
            <a:endParaRPr lang="it-IT"/>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it-IT" smtClean="0"/>
              <a:t>Fare clic per modificare lo stile del titolo</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372E613-D1C1-44C7-863E-81C4E0F5B49D}" type="datetimeFigureOut">
              <a:rPr lang="it-IT" smtClean="0"/>
              <a:pPr/>
              <a:t>30/09/2014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08B396-06CB-4DC5-BAAA-A22733BF05D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372E613-D1C1-44C7-863E-81C4E0F5B49D}" type="datetimeFigureOut">
              <a:rPr lang="it-IT" smtClean="0"/>
              <a:pPr/>
              <a:t>30/09/2014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08B396-06CB-4DC5-BAAA-A22733BF05D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372E613-D1C1-44C7-863E-81C4E0F5B49D}" type="datetimeFigureOut">
              <a:rPr lang="it-IT" smtClean="0"/>
              <a:pPr/>
              <a:t>30/09/2014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08B396-06CB-4DC5-BAAA-A22733BF05DA}" type="slidenum">
              <a:rPr lang="it-IT" smtClean="0"/>
              <a:pPr/>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372E613-D1C1-44C7-863E-81C4E0F5B49D}" type="datetimeFigureOut">
              <a:rPr lang="it-IT" smtClean="0"/>
              <a:pPr/>
              <a:t>30/09/2014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08B396-06CB-4DC5-BAAA-A22733BF05D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372E613-D1C1-44C7-863E-81C4E0F5B49D}" type="datetimeFigureOut">
              <a:rPr lang="it-IT" smtClean="0"/>
              <a:pPr/>
              <a:t>30/09/2014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08B396-06CB-4DC5-BAAA-A22733BF05DA}" type="slidenum">
              <a:rPr lang="it-IT" smtClean="0"/>
              <a:pPr/>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it-IT" smtClean="0"/>
              <a:t>Fare clic per modificare stili del testo dello schema</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372E613-D1C1-44C7-863E-81C4E0F5B49D}" type="datetimeFigureOut">
              <a:rPr lang="it-IT" smtClean="0"/>
              <a:pPr/>
              <a:t>30/09/2014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308B396-06CB-4DC5-BAAA-A22733BF05DA}" type="slidenum">
              <a:rPr lang="it-IT" smtClean="0"/>
              <a:pPr/>
              <a:t>‹N›</a:t>
            </a:fld>
            <a:endParaRPr lang="it-IT"/>
          </a:p>
        </p:txBody>
      </p:sp>
      <p:sp>
        <p:nvSpPr>
          <p:cNvPr id="10" name="Title 9"/>
          <p:cNvSpPr>
            <a:spLocks noGrp="1"/>
          </p:cNvSpPr>
          <p:nvPr>
            <p:ph type="title"/>
          </p:nvPr>
        </p:nvSpPr>
        <p:spPr/>
        <p:txBody>
          <a:bodyPr/>
          <a:lstStyle/>
          <a:p>
            <a:r>
              <a:rPr lang="it-IT" smtClean="0"/>
              <a:t>Fare clic per modificare lo stile del titolo</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2372E613-D1C1-44C7-863E-81C4E0F5B49D}" type="datetimeFigureOut">
              <a:rPr lang="it-IT" smtClean="0"/>
              <a:pPr/>
              <a:t>30/09/2014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308B396-06CB-4DC5-BAAA-A22733BF05D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2E613-D1C1-44C7-863E-81C4E0F5B49D}" type="datetimeFigureOut">
              <a:rPr lang="it-IT" smtClean="0"/>
              <a:pPr/>
              <a:t>30/09/2014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308B396-06CB-4DC5-BAAA-A22733BF05D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372E613-D1C1-44C7-863E-81C4E0F5B49D}" type="datetimeFigureOut">
              <a:rPr lang="it-IT" smtClean="0"/>
              <a:pPr/>
              <a:t>30/09/2014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08B396-06CB-4DC5-BAAA-A22733BF05D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372E613-D1C1-44C7-863E-81C4E0F5B49D}" type="datetimeFigureOut">
              <a:rPr lang="it-IT" smtClean="0"/>
              <a:pPr/>
              <a:t>30/09/2014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08B396-06CB-4DC5-BAAA-A22733BF05DA}" type="slidenum">
              <a:rPr lang="it-IT" smtClean="0"/>
              <a:pPr/>
              <a:t>‹N›</a:t>
            </a:fld>
            <a:endParaRPr lang="it-IT"/>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it-IT" smtClean="0"/>
              <a:t>Fare clic per modificare lo stile del titolo</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372E613-D1C1-44C7-863E-81C4E0F5B49D}" type="datetimeFigureOut">
              <a:rPr lang="it-IT" smtClean="0"/>
              <a:pPr/>
              <a:t>30/09/2014</a:t>
            </a:fld>
            <a:endParaRPr lang="it-IT"/>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it-IT"/>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308B396-06CB-4DC5-BAAA-A22733BF05D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Documents%20and%20Settings\Utente\Desktop\Tuppi%20Tuppi%20-%20Angelo%20Loia%20&amp;%20Progetto%20Oiza.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jpeg"/><Relationship Id="rId7" Type="http://schemas.openxmlformats.org/officeDocument/2006/relationships/slide" Target="slide17.xml"/><Relationship Id="rId12" Type="http://schemas.openxmlformats.org/officeDocument/2006/relationships/slide" Target="slide19.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18.xml"/><Relationship Id="rId5" Type="http://schemas.openxmlformats.org/officeDocument/2006/relationships/slide" Target="slide23.xml"/><Relationship Id="rId10" Type="http://schemas.openxmlformats.org/officeDocument/2006/relationships/slide" Target="slide16.xml"/><Relationship Id="rId4" Type="http://schemas.openxmlformats.org/officeDocument/2006/relationships/slide" Target="slide21.xml"/><Relationship Id="rId9"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image" Target="../media/image4.jpeg"/><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0.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4.xml"/><Relationship Id="rId9" Type="http://schemas.openxmlformats.org/officeDocument/2006/relationships/slide" Target="slide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C:\Users\Biagio\Desktop\FOTO CILENTO POWERPOINT\logo finale communicatioNow.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10366" y="260648"/>
            <a:ext cx="6063873" cy="191683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sellaDiTesto 5"/>
          <p:cNvSpPr txBox="1"/>
          <p:nvPr/>
        </p:nvSpPr>
        <p:spPr>
          <a:xfrm>
            <a:off x="3707904" y="2708045"/>
            <a:ext cx="2088232" cy="523220"/>
          </a:xfrm>
          <a:prstGeom prst="rect">
            <a:avLst/>
          </a:prstGeom>
          <a:noFill/>
        </p:spPr>
        <p:txBody>
          <a:bodyPr wrap="square" rtlCol="0">
            <a:spAutoFit/>
          </a:bodyPr>
          <a:lstStyle/>
          <a:p>
            <a:r>
              <a:rPr lang="it-IT" sz="2800" dirty="0" smtClean="0"/>
              <a:t>PRESENTA:</a:t>
            </a:r>
            <a:endParaRPr lang="it-IT" sz="2800" dirty="0"/>
          </a:p>
        </p:txBody>
      </p:sp>
      <p:sp>
        <p:nvSpPr>
          <p:cNvPr id="8" name="Rettangolo 7"/>
          <p:cNvSpPr/>
          <p:nvPr/>
        </p:nvSpPr>
        <p:spPr>
          <a:xfrm>
            <a:off x="611559" y="4394721"/>
            <a:ext cx="8243603" cy="923330"/>
          </a:xfrm>
          <a:prstGeom prst="rect">
            <a:avLst/>
          </a:prstGeom>
          <a:noFill/>
        </p:spPr>
        <p:txBody>
          <a:bodyPr wrap="none" lIns="91440" tIns="45720" rIns="91440" bIns="45720">
            <a:spAutoFit/>
          </a:bodyPr>
          <a:lstStyle/>
          <a:p>
            <a:pPr algn="ctr"/>
            <a:r>
              <a:rPr lang="it-IT" sz="5400" b="1" cap="all" spc="0"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Il CILENTO DA SCOPRIRE </a:t>
            </a:r>
            <a:endParaRPr lang="it-IT" sz="5400" b="1" cap="all" spc="0"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endParaRPr>
          </a:p>
        </p:txBody>
      </p:sp>
      <p:sp>
        <p:nvSpPr>
          <p:cNvPr id="9" name="Pagina iniziale 8">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Indietro o precedente 9">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Avanti o successivo 10">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Picture 4" descr="C:\Users\Biagio\Desktop\FOTO CILENTO POWERPOINT\logo finale communicatioNow.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Tuppi Tuppi - Angelo Loia &amp; Progetto Oiza.mp3">
            <a:hlinkClick r:id="" action="ppaction://media"/>
          </p:cNvPr>
          <p:cNvPicPr>
            <a:picLocks noRot="1" noChangeAspect="1"/>
          </p:cNvPicPr>
          <p:nvPr>
            <a:audioFile r:link="rId1"/>
          </p:nvPr>
        </p:nvPicPr>
        <p:blipFill>
          <a:blip r:embed="rId4" cstate="print"/>
          <a:stretch>
            <a:fillRect/>
          </a:stretch>
        </p:blipFill>
        <p:spPr>
          <a:xfrm>
            <a:off x="8572528" y="285728"/>
            <a:ext cx="304800" cy="304800"/>
          </a:xfrm>
          <a:prstGeom prst="rect">
            <a:avLst/>
          </a:prstGeom>
        </p:spPr>
      </p:pic>
    </p:spTree>
    <p:extLst>
      <p:ext uri="{BB962C8B-B14F-4D97-AF65-F5344CB8AC3E}">
        <p14:creationId xmlns:p14="http://schemas.microsoft.com/office/powerpoint/2010/main" xmlns="" val="584233881"/>
      </p:ext>
    </p:extLst>
  </p:cSld>
  <p:clrMapOvr>
    <a:masterClrMapping/>
  </p:clrMapOvr>
  <mc:AlternateContent xmlns:mc="http://schemas.openxmlformats.org/markup-compatibility/2006">
    <mc:Choice xmlns:p14="http://schemas.microsoft.com/office/powerpoint/2010/main" xmlns="" Requires="p14">
      <p:transition spd="slow" advClick="0">
        <p14:flas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1500"/>
                            </p:stCondLst>
                            <p:childTnLst>
                              <p:par>
                                <p:cTn id="18" presetID="26"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290">
                                          <p:stCondLst>
                                            <p:cond delay="0"/>
                                          </p:stCondLst>
                                        </p:cTn>
                                        <p:tgtEl>
                                          <p:spTgt spid="8"/>
                                        </p:tgtEl>
                                      </p:cBhvr>
                                    </p:animEffect>
                                    <p:anim calcmode="lin" valueType="num">
                                      <p:cBhvr>
                                        <p:cTn id="2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6" dur="13">
                                          <p:stCondLst>
                                            <p:cond delay="325"/>
                                          </p:stCondLst>
                                        </p:cTn>
                                        <p:tgtEl>
                                          <p:spTgt spid="8"/>
                                        </p:tgtEl>
                                      </p:cBhvr>
                                      <p:to x="100000" y="60000"/>
                                    </p:animScale>
                                    <p:animScale>
                                      <p:cBhvr>
                                        <p:cTn id="27" dur="83" decel="50000">
                                          <p:stCondLst>
                                            <p:cond delay="338"/>
                                          </p:stCondLst>
                                        </p:cTn>
                                        <p:tgtEl>
                                          <p:spTgt spid="8"/>
                                        </p:tgtEl>
                                      </p:cBhvr>
                                      <p:to x="100000" y="100000"/>
                                    </p:animScale>
                                    <p:animScale>
                                      <p:cBhvr>
                                        <p:cTn id="28" dur="13">
                                          <p:stCondLst>
                                            <p:cond delay="656"/>
                                          </p:stCondLst>
                                        </p:cTn>
                                        <p:tgtEl>
                                          <p:spTgt spid="8"/>
                                        </p:tgtEl>
                                      </p:cBhvr>
                                      <p:to x="100000" y="80000"/>
                                    </p:animScale>
                                    <p:animScale>
                                      <p:cBhvr>
                                        <p:cTn id="29" dur="83" decel="50000">
                                          <p:stCondLst>
                                            <p:cond delay="669"/>
                                          </p:stCondLst>
                                        </p:cTn>
                                        <p:tgtEl>
                                          <p:spTgt spid="8"/>
                                        </p:tgtEl>
                                      </p:cBhvr>
                                      <p:to x="100000" y="100000"/>
                                    </p:animScale>
                                    <p:animScale>
                                      <p:cBhvr>
                                        <p:cTn id="30" dur="13">
                                          <p:stCondLst>
                                            <p:cond delay="821"/>
                                          </p:stCondLst>
                                        </p:cTn>
                                        <p:tgtEl>
                                          <p:spTgt spid="8"/>
                                        </p:tgtEl>
                                      </p:cBhvr>
                                      <p:to x="100000" y="90000"/>
                                    </p:animScale>
                                    <p:animScale>
                                      <p:cBhvr>
                                        <p:cTn id="31" dur="83" decel="50000">
                                          <p:stCondLst>
                                            <p:cond delay="834"/>
                                          </p:stCondLst>
                                        </p:cTn>
                                        <p:tgtEl>
                                          <p:spTgt spid="8"/>
                                        </p:tgtEl>
                                      </p:cBhvr>
                                      <p:to x="100000" y="100000"/>
                                    </p:animScale>
                                    <p:animScale>
                                      <p:cBhvr>
                                        <p:cTn id="32" dur="13">
                                          <p:stCondLst>
                                            <p:cond delay="904"/>
                                          </p:stCondLst>
                                        </p:cTn>
                                        <p:tgtEl>
                                          <p:spTgt spid="8"/>
                                        </p:tgtEl>
                                      </p:cBhvr>
                                      <p:to x="100000" y="95000"/>
                                    </p:animScale>
                                    <p:animScale>
                                      <p:cBhvr>
                                        <p:cTn id="33" dur="83" decel="50000">
                                          <p:stCondLst>
                                            <p:cond delay="917"/>
                                          </p:stCondLst>
                                        </p:cTn>
                                        <p:tgtEl>
                                          <p:spTgt spid="8"/>
                                        </p:tgtEl>
                                      </p:cBhvr>
                                      <p:to x="100000" y="100000"/>
                                    </p:animScale>
                                  </p:childTnLst>
                                </p:cTn>
                              </p:par>
                            </p:childTnLst>
                          </p:cTn>
                        </p:par>
                        <p:par>
                          <p:cTn id="34" fill="hold">
                            <p:stCondLst>
                              <p:cond delay="25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500"/>
                                        <p:tgtEl>
                                          <p:spTgt spid="9"/>
                                        </p:tgtEl>
                                      </p:cBhvr>
                                    </p:animEffect>
                                  </p:childTnLst>
                                </p:cTn>
                              </p:par>
                            </p:childTnLst>
                          </p:cTn>
                        </p:par>
                        <p:par>
                          <p:cTn id="38" fill="hold">
                            <p:stCondLst>
                              <p:cond delay="3000"/>
                            </p:stCondLst>
                            <p:childTnLst>
                              <p:par>
                                <p:cTn id="39" presetID="6"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500"/>
                                        <p:tgtEl>
                                          <p:spTgt spid="10"/>
                                        </p:tgtEl>
                                      </p:cBhvr>
                                    </p:animEffect>
                                  </p:childTnLst>
                                </p:cTn>
                              </p:par>
                            </p:childTnLst>
                          </p:cTn>
                        </p:par>
                        <p:par>
                          <p:cTn id="42" fill="hold">
                            <p:stCondLst>
                              <p:cond delay="3500"/>
                            </p:stCondLst>
                            <p:childTnLst>
                              <p:par>
                                <p:cTn id="43" presetID="6"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ircle(in)">
                                      <p:cBhvr>
                                        <p:cTn id="45" dur="500"/>
                                        <p:tgtEl>
                                          <p:spTgt spid="11"/>
                                        </p:tgtEl>
                                      </p:cBhvr>
                                    </p:animEffect>
                                  </p:childTnLst>
                                </p:cTn>
                              </p:par>
                            </p:childTnLst>
                          </p:cTn>
                        </p:par>
                        <p:par>
                          <p:cTn id="46" fill="hold">
                            <p:stCondLst>
                              <p:cond delay="4000"/>
                            </p:stCondLst>
                            <p:childTnLst>
                              <p:par>
                                <p:cTn id="47" presetID="1" presetClass="mediacall" presetSubtype="0" fill="hold" nodeType="afterEffect">
                                  <p:stCondLst>
                                    <p:cond delay="0"/>
                                  </p:stCondLst>
                                  <p:childTnLst>
                                    <p:cmd type="call" cmd="playFrom(0.0)">
                                      <p:cBhvr>
                                        <p:cTn id="48"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49"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6" grpId="0"/>
      <p:bldP spid="8" grpId="0"/>
      <p:bldP spid="9" grpId="0" animBg="1"/>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iagio\Desktop\FOTO CILENTO POWERPOINT\paestum_athena_athenaion_ara_img_003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ttangolo 3"/>
          <p:cNvSpPr/>
          <p:nvPr/>
        </p:nvSpPr>
        <p:spPr>
          <a:xfrm>
            <a:off x="5724128" y="188640"/>
            <a:ext cx="3182153" cy="923330"/>
          </a:xfrm>
          <a:prstGeom prst="rect">
            <a:avLst/>
          </a:prstGeom>
          <a:noFill/>
        </p:spPr>
        <p:txBody>
          <a:bodyPr wrap="none" lIns="91440" tIns="45720" rIns="91440" bIns="45720">
            <a:spAutoFit/>
          </a:bodyPr>
          <a:lstStyle/>
          <a:p>
            <a:pPr algn="ctr"/>
            <a:r>
              <a:rPr lang="it-IT" sz="5400" b="1" cap="none" spc="50" dirty="0" smtClean="0">
                <a:ln w="12700" cmpd="sng">
                  <a:solidFill>
                    <a:srgbClr val="F73FAD"/>
                  </a:solidFill>
                  <a:prstDash val="solid"/>
                </a:ln>
                <a:solidFill>
                  <a:schemeClr val="accent6">
                    <a:tint val="1000"/>
                  </a:schemeClr>
                </a:solidFill>
                <a:effectLst>
                  <a:glow rad="53100">
                    <a:schemeClr val="accent6">
                      <a:satMod val="180000"/>
                      <a:alpha val="30000"/>
                    </a:schemeClr>
                  </a:glow>
                </a:effectLst>
              </a:rPr>
              <a:t>PAESTUM</a:t>
            </a:r>
            <a:endParaRPr lang="it-IT" sz="5400" b="1" cap="none" spc="50" dirty="0">
              <a:ln w="12700" cmpd="sng">
                <a:solidFill>
                  <a:srgbClr val="F73FAD"/>
                </a:solidFill>
                <a:prstDash val="solid"/>
              </a:ln>
              <a:solidFill>
                <a:schemeClr val="accent6">
                  <a:tint val="1000"/>
                </a:schemeClr>
              </a:solidFill>
              <a:effectLst>
                <a:glow rad="53100">
                  <a:schemeClr val="accent6">
                    <a:satMod val="180000"/>
                    <a:alpha val="30000"/>
                  </a:schemeClr>
                </a:glow>
              </a:effectLst>
            </a:endParaRPr>
          </a:p>
        </p:txBody>
      </p:sp>
      <p:sp>
        <p:nvSpPr>
          <p:cNvPr id="5" name="CasellaDiTesto 4"/>
          <p:cNvSpPr txBox="1"/>
          <p:nvPr/>
        </p:nvSpPr>
        <p:spPr>
          <a:xfrm>
            <a:off x="35620" y="1083193"/>
            <a:ext cx="3024211" cy="2554545"/>
          </a:xfrm>
          <a:prstGeom prst="rect">
            <a:avLst/>
          </a:prstGeom>
          <a:noFill/>
        </p:spPr>
        <p:txBody>
          <a:bodyPr wrap="square" rtlCol="0">
            <a:spAutoFit/>
          </a:bodyPr>
          <a:lstStyle/>
          <a:p>
            <a:pPr algn="just"/>
            <a:r>
              <a:rPr lang="it-IT" sz="1600" b="1" dirty="0" smtClean="0"/>
              <a:t>Antica città della Magna </a:t>
            </a:r>
            <a:r>
              <a:rPr lang="it-IT" sz="1600" b="1" dirty="0" err="1" smtClean="0"/>
              <a:t>Graecia</a:t>
            </a:r>
            <a:r>
              <a:rPr lang="it-IT" sz="1600" b="1" dirty="0" smtClean="0"/>
              <a:t>, che nel 2013 è stato il 24° sito statale archeologico italiano più visitato. </a:t>
            </a:r>
          </a:p>
          <a:p>
            <a:pPr algn="just"/>
            <a:r>
              <a:rPr lang="it-IT" sz="1600" b="1" dirty="0" smtClean="0"/>
              <a:t>Miracolosamente </a:t>
            </a:r>
            <a:r>
              <a:rPr lang="it-IT" sz="1600" b="1" dirty="0"/>
              <a:t>giunti in ottime </a:t>
            </a:r>
            <a:r>
              <a:rPr lang="it-IT" sz="1600" b="1" dirty="0" smtClean="0"/>
              <a:t>condizioni, i templi sono considerati </a:t>
            </a:r>
            <a:r>
              <a:rPr lang="it-IT" sz="1600" b="1" dirty="0"/>
              <a:t>esempi unici dell'architettura </a:t>
            </a:r>
            <a:r>
              <a:rPr lang="it-IT" sz="1600" b="1" dirty="0" smtClean="0"/>
              <a:t>greca in stile dorico.</a:t>
            </a:r>
            <a:endParaRPr lang="it-IT" sz="1600" b="1" dirty="0"/>
          </a:p>
        </p:txBody>
      </p:sp>
      <p:pic>
        <p:nvPicPr>
          <p:cNvPr id="7" name="Picture 4" descr="C:\Users\Biagio\Desktop\FOTO CILENTO POWERPOINT\logo finale communicatioNow.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Pagina iniziale 8">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Indietro o precedente 9">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Avanti o successivo 13">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2447771124"/>
      </p:ext>
    </p:extLst>
  </p:cSld>
  <p:clrMapOvr>
    <a:masterClrMapping/>
  </p:clrMapOvr>
  <p:transition spd="slow" advClick="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250"/>
                                        <p:tgtEl>
                                          <p:spTgt spid="5"/>
                                        </p:tgtEl>
                                      </p:cBhvr>
                                    </p:animEffect>
                                  </p:childTnLst>
                                </p:cTn>
                              </p:par>
                            </p:childTnLst>
                          </p:cTn>
                        </p:par>
                        <p:par>
                          <p:cTn id="14" fill="hold">
                            <p:stCondLst>
                              <p:cond delay="1750"/>
                            </p:stCondLst>
                            <p:childTnLst>
                              <p:par>
                                <p:cTn id="15" presetID="6"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500"/>
                                        <p:tgtEl>
                                          <p:spTgt spid="9"/>
                                        </p:tgtEl>
                                      </p:cBhvr>
                                    </p:animEffect>
                                  </p:childTnLst>
                                </p:cTn>
                              </p:par>
                            </p:childTnLst>
                          </p:cTn>
                        </p:par>
                        <p:par>
                          <p:cTn id="18" fill="hold">
                            <p:stCondLst>
                              <p:cond delay="2250"/>
                            </p:stCondLst>
                            <p:childTnLst>
                              <p:par>
                                <p:cTn id="19" presetID="6"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500"/>
                                        <p:tgtEl>
                                          <p:spTgt spid="10"/>
                                        </p:tgtEl>
                                      </p:cBhvr>
                                    </p:animEffect>
                                  </p:childTnLst>
                                </p:cTn>
                              </p:par>
                            </p:childTnLst>
                          </p:cTn>
                        </p:par>
                        <p:par>
                          <p:cTn id="22" fill="hold">
                            <p:stCondLst>
                              <p:cond delay="2750"/>
                            </p:stCondLst>
                            <p:childTnLst>
                              <p:par>
                                <p:cTn id="23" presetID="6"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FFF66"/>
            </a:gs>
            <a:gs pos="42000">
              <a:schemeClr val="bg2">
                <a:tint val="94000"/>
                <a:shade val="94000"/>
                <a:satMod val="160000"/>
                <a:lumMod val="130000"/>
              </a:schemeClr>
            </a:gs>
            <a:gs pos="100000">
              <a:srgbClr val="FF1111"/>
            </a:gs>
          </a:gsLst>
          <a:path path="circle">
            <a:fillToRect l="24000" t="44000" r="24000" b="12000"/>
          </a:path>
        </a:gradFill>
        <a:effectLst/>
      </p:bgPr>
    </p:bg>
    <p:spTree>
      <p:nvGrpSpPr>
        <p:cNvPr id="1" name=""/>
        <p:cNvGrpSpPr/>
        <p:nvPr/>
      </p:nvGrpSpPr>
      <p:grpSpPr>
        <a:xfrm>
          <a:off x="0" y="0"/>
          <a:ext cx="0" cy="0"/>
          <a:chOff x="0" y="0"/>
          <a:chExt cx="0" cy="0"/>
        </a:xfrm>
      </p:grpSpPr>
      <p:sp>
        <p:nvSpPr>
          <p:cNvPr id="4" name="Rettangolo 3"/>
          <p:cNvSpPr/>
          <p:nvPr/>
        </p:nvSpPr>
        <p:spPr>
          <a:xfrm>
            <a:off x="2873312" y="46714"/>
            <a:ext cx="3461332" cy="923330"/>
          </a:xfrm>
          <a:prstGeom prst="rect">
            <a:avLst/>
          </a:prstGeom>
          <a:noFill/>
        </p:spPr>
        <p:txBody>
          <a:bodyPr wrap="none" lIns="91440" tIns="45720" rIns="91440" bIns="45720">
            <a:spAutoFit/>
          </a:bodyPr>
          <a:lstStyle/>
          <a:p>
            <a:pPr algn="ctr"/>
            <a: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PISCIOTTA</a:t>
            </a:r>
            <a:endParaRPr lang="it-IT"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4" descr="C:\Users\Biagio\Desktop\FOTO CILENTO POWERPOINT\logo finale communicatioNow.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sellaDiTesto 5"/>
          <p:cNvSpPr txBox="1"/>
          <p:nvPr/>
        </p:nvSpPr>
        <p:spPr>
          <a:xfrm>
            <a:off x="235801" y="1268760"/>
            <a:ext cx="2736304" cy="3416320"/>
          </a:xfrm>
          <a:prstGeom prst="rect">
            <a:avLst/>
          </a:prstGeom>
          <a:noFill/>
        </p:spPr>
        <p:txBody>
          <a:bodyPr wrap="square" rtlCol="0">
            <a:spAutoFit/>
          </a:bodyPr>
          <a:lstStyle/>
          <a:p>
            <a:r>
              <a:rPr lang="it-IT" dirty="0" smtClean="0"/>
              <a:t>Incantevole borgo medioevale, con numerosi resti di un passato di fasti e ricchezze, domina dall’alto la costa tra Ascea e Palinuro. Dà il nome alla celebre pianta di olivo, dal tronco nodoso e robusto e dal sapore agre per la vicinanza del mare.</a:t>
            </a:r>
            <a:endParaRPr lang="it-IT" dirty="0"/>
          </a:p>
        </p:txBody>
      </p:sp>
      <p:pic>
        <p:nvPicPr>
          <p:cNvPr id="3074" name="Picture 2" descr="C:\Users\Biagio\Desktop\FOTO CILENTO POWERPOINT\download (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46945" y="988926"/>
            <a:ext cx="4294471" cy="289444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5" name="Picture 3" descr="C:\Users\Biagio\Desktop\FOTO CILENTO POWERPOINT\images (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78539" y="4305299"/>
            <a:ext cx="3786920" cy="251089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0" name="Pagina iniziale 9">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Indietro o precedente 10">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Avanti o successivo 11">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941334838"/>
      </p:ext>
    </p:extLst>
  </p:cSld>
  <p:clrMapOvr>
    <a:masterClrMapping/>
  </p:clrMapOvr>
  <p:transition spd="slow" advClick="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ppt_x"/>
                                          </p:val>
                                        </p:tav>
                                        <p:tav tm="100000">
                                          <p:val>
                                            <p:strVal val="#ppt_x"/>
                                          </p:val>
                                        </p:tav>
                                      </p:tavLst>
                                    </p:anim>
                                    <p:anim calcmode="lin" valueType="num">
                                      <p:cBhvr additive="base">
                                        <p:cTn id="18" dur="500" fill="hold"/>
                                        <p:tgtEl>
                                          <p:spTgt spid="3074"/>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6"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500"/>
                                        <p:tgtEl>
                                          <p:spTgt spid="10"/>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childTnLst>
                          </p:cTn>
                        </p:par>
                        <p:par>
                          <p:cTn id="32" fill="hold">
                            <p:stCondLst>
                              <p:cond delay="3500"/>
                            </p:stCondLst>
                            <p:childTnLst>
                              <p:par>
                                <p:cTn id="33" presetID="6"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66FF"/>
            </a:gs>
            <a:gs pos="53000">
              <a:srgbClr val="00FFFF"/>
            </a:gs>
            <a:gs pos="83000">
              <a:srgbClr val="FFFF66"/>
            </a:gs>
            <a:gs pos="100000">
              <a:srgbClr val="66FF66"/>
            </a:gs>
          </a:gsLst>
          <a:lin ang="2700000" scaled="1"/>
          <a:tileRect/>
        </a:gradFill>
        <a:effectLst/>
      </p:bgPr>
    </p:bg>
    <p:spTree>
      <p:nvGrpSpPr>
        <p:cNvPr id="1" name=""/>
        <p:cNvGrpSpPr/>
        <p:nvPr/>
      </p:nvGrpSpPr>
      <p:grpSpPr>
        <a:xfrm>
          <a:off x="0" y="0"/>
          <a:ext cx="0" cy="0"/>
          <a:chOff x="0" y="0"/>
          <a:chExt cx="0" cy="0"/>
        </a:xfrm>
      </p:grpSpPr>
      <p:pic>
        <p:nvPicPr>
          <p:cNvPr id="4" name="Picture 4" descr="C:\Users\Biagio\Desktop\FOTO CILENTO POWERPOINT\logo finale communicatioNow.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ttangolo 4"/>
          <p:cNvSpPr/>
          <p:nvPr/>
        </p:nvSpPr>
        <p:spPr>
          <a:xfrm>
            <a:off x="2546809" y="188640"/>
            <a:ext cx="4769640" cy="923330"/>
          </a:xfrm>
          <a:prstGeom prst="rect">
            <a:avLst/>
          </a:prstGeom>
          <a:noFill/>
        </p:spPr>
        <p:txBody>
          <a:bodyPr wrap="none" lIns="91440" tIns="45720" rIns="91440" bIns="45720">
            <a:spAutoFit/>
          </a:bodyPr>
          <a:lstStyle/>
          <a:p>
            <a:pPr algn="ctr"/>
            <a:r>
              <a:rPr lang="it-IT"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PUNTA LICOSA</a:t>
            </a:r>
            <a:endParaRPr lang="it-IT"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CasellaDiTesto 5"/>
          <p:cNvSpPr txBox="1"/>
          <p:nvPr/>
        </p:nvSpPr>
        <p:spPr>
          <a:xfrm>
            <a:off x="714348" y="1714488"/>
            <a:ext cx="4000528" cy="4524315"/>
          </a:xfrm>
          <a:prstGeom prst="rect">
            <a:avLst/>
          </a:prstGeom>
          <a:noFill/>
        </p:spPr>
        <p:txBody>
          <a:bodyPr wrap="square" rtlCol="0">
            <a:spAutoFit/>
          </a:bodyPr>
          <a:lstStyle/>
          <a:p>
            <a:pPr algn="ctr"/>
            <a:r>
              <a:rPr lang="it-IT" sz="2400" dirty="0" smtClean="0"/>
              <a:t>Frazione del comune di Castellabate è nota per l’isolotto su cui un faro illumina il cammino dei naviganti sin dai tempi più antichi, come ci riporta Strabone. E’ lo habitat ideale per una lucertola</a:t>
            </a:r>
            <a:r>
              <a:rPr lang="it-IT" sz="2400" dirty="0"/>
              <a:t> endemica dalla livrea verde e azzurra, la </a:t>
            </a:r>
            <a:r>
              <a:rPr lang="it-IT" sz="2400" i="1" dirty="0" smtClean="0"/>
              <a:t>Podarcis sicula </a:t>
            </a:r>
            <a:r>
              <a:rPr lang="it-IT" sz="2400" i="1" dirty="0"/>
              <a:t>klemmeri</a:t>
            </a:r>
            <a:r>
              <a:rPr lang="it-IT" sz="2400" dirty="0"/>
              <a:t>.</a:t>
            </a:r>
          </a:p>
        </p:txBody>
      </p:sp>
      <p:pic>
        <p:nvPicPr>
          <p:cNvPr id="9219" name="Picture 3" descr="C:\Users\Biagio\Desktop\FOTO CILENTO POWERPOINT\dora-punta_licosa_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1" y="1340767"/>
            <a:ext cx="3664236" cy="229014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220" name="Picture 4" descr="C:\Users\Biagio\Desktop\FOTO CILENTO POWERPOINT\img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b="11966"/>
          <a:stretch>
            <a:fillRect/>
          </a:stretch>
        </p:blipFill>
        <p:spPr bwMode="auto">
          <a:xfrm>
            <a:off x="5286380" y="3714752"/>
            <a:ext cx="3549052" cy="25391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0" name="Pagina iniziale 9">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Indietro o precedente 10">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Avanti o successivo 11">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119320025"/>
      </p:ext>
    </p:extLst>
  </p:cSld>
  <p:clrMapOvr>
    <a:masterClrMapping/>
  </p:clrMapOvr>
  <mc:AlternateContent xmlns:mc="http://schemas.openxmlformats.org/markup-compatibility/2006">
    <mc:Choice xmlns:p14="http://schemas.microsoft.com/office/powerpoint/2010/main" xmlns="" Requires="p14">
      <p:transition spd="slow" advClick="0">
        <p14:honeycomb/>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barn(inVertical)">
                                      <p:cBhvr>
                                        <p:cTn id="17" dur="500"/>
                                        <p:tgtEl>
                                          <p:spTgt spid="9219"/>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9220"/>
                                        </p:tgtEl>
                                        <p:attrNameLst>
                                          <p:attrName>style.visibility</p:attrName>
                                        </p:attrNameLst>
                                      </p:cBhvr>
                                      <p:to>
                                        <p:strVal val="visible"/>
                                      </p:to>
                                    </p:set>
                                    <p:animEffect transition="in" filter="barn(inVertical)">
                                      <p:cBhvr>
                                        <p:cTn id="21" dur="500"/>
                                        <p:tgtEl>
                                          <p:spTgt spid="9220"/>
                                        </p:tgtEl>
                                      </p:cBhvr>
                                    </p:animEffect>
                                  </p:childTnLst>
                                </p:cTn>
                              </p:par>
                            </p:childTnLst>
                          </p:cTn>
                        </p:par>
                        <p:par>
                          <p:cTn id="22" fill="hold">
                            <p:stCondLst>
                              <p:cond delay="2500"/>
                            </p:stCondLst>
                            <p:childTnLst>
                              <p:par>
                                <p:cTn id="23" presetID="6"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500"/>
                                        <p:tgtEl>
                                          <p:spTgt spid="10"/>
                                        </p:tgtEl>
                                      </p:cBhvr>
                                    </p:animEffect>
                                  </p:childTnLst>
                                </p:cTn>
                              </p:par>
                            </p:childTnLst>
                          </p:cTn>
                        </p:par>
                        <p:par>
                          <p:cTn id="26" fill="hold">
                            <p:stCondLst>
                              <p:cond delay="3000"/>
                            </p:stCondLst>
                            <p:childTnLst>
                              <p:par>
                                <p:cTn id="27" presetID="6" presetClass="entr" presetSubtype="16"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500"/>
                                        <p:tgtEl>
                                          <p:spTgt spid="11"/>
                                        </p:tgtEl>
                                      </p:cBhvr>
                                    </p:animEffect>
                                  </p:childTnLst>
                                </p:cTn>
                              </p:par>
                            </p:childTnLst>
                          </p:cTn>
                        </p:par>
                        <p:par>
                          <p:cTn id="30" fill="hold">
                            <p:stCondLst>
                              <p:cond delay="3500"/>
                            </p:stCondLst>
                            <p:childTnLst>
                              <p:par>
                                <p:cTn id="31" presetID="6" presetClass="entr" presetSubtype="16"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DDEBCF"/>
            </a:gs>
            <a:gs pos="50000">
              <a:srgbClr val="FFC000"/>
            </a:gs>
            <a:gs pos="100000">
              <a:srgbClr val="25EB2E"/>
            </a:gs>
          </a:gsLst>
          <a:lin ang="2700000" scaled="1"/>
          <a:tileRect/>
        </a:gradFill>
        <a:effectLst/>
      </p:bgPr>
    </p:bg>
    <p:spTree>
      <p:nvGrpSpPr>
        <p:cNvPr id="1" name=""/>
        <p:cNvGrpSpPr/>
        <p:nvPr/>
      </p:nvGrpSpPr>
      <p:grpSpPr>
        <a:xfrm>
          <a:off x="0" y="0"/>
          <a:ext cx="0" cy="0"/>
          <a:chOff x="0" y="0"/>
          <a:chExt cx="0" cy="0"/>
        </a:xfrm>
      </p:grpSpPr>
      <p:pic>
        <p:nvPicPr>
          <p:cNvPr id="4" name="Picture 4" descr="C:\Users\Biagio\Desktop\FOTO CILENTO POWERPOINT\logo finale communicatioNow.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ttangolo 4"/>
          <p:cNvSpPr/>
          <p:nvPr/>
        </p:nvSpPr>
        <p:spPr>
          <a:xfrm>
            <a:off x="2195736" y="116632"/>
            <a:ext cx="531921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cap="none" spc="50" dirty="0" smtClean="0">
                <a:ln w="11430"/>
                <a:solidFill>
                  <a:srgbClr val="25EB2E"/>
                </a:solidFill>
                <a:effectLst>
                  <a:outerShdw blurRad="76200" dist="50800" dir="5400000" algn="tl" rotWithShape="0">
                    <a:srgbClr val="000000">
                      <a:alpha val="65000"/>
                    </a:srgbClr>
                  </a:outerShdw>
                </a:effectLst>
              </a:rPr>
              <a:t>SAPRI-VIBONATI</a:t>
            </a:r>
            <a:endParaRPr lang="it-IT" sz="5400" b="1" cap="none" spc="50" dirty="0">
              <a:ln w="11430"/>
              <a:solidFill>
                <a:srgbClr val="25EB2E"/>
              </a:solidFill>
              <a:effectLst>
                <a:outerShdw blurRad="76200" dist="50800" dir="5400000" algn="tl" rotWithShape="0">
                  <a:srgbClr val="000000">
                    <a:alpha val="65000"/>
                  </a:srgbClr>
                </a:outerShdw>
              </a:effectLst>
            </a:endParaRPr>
          </a:p>
        </p:txBody>
      </p:sp>
      <p:sp>
        <p:nvSpPr>
          <p:cNvPr id="6" name="CasellaDiTesto 5"/>
          <p:cNvSpPr txBox="1"/>
          <p:nvPr/>
        </p:nvSpPr>
        <p:spPr>
          <a:xfrm>
            <a:off x="285720" y="1428736"/>
            <a:ext cx="3929090" cy="2585323"/>
          </a:xfrm>
          <a:prstGeom prst="rect">
            <a:avLst/>
          </a:prstGeom>
          <a:noFill/>
        </p:spPr>
        <p:txBody>
          <a:bodyPr wrap="square" rtlCol="0">
            <a:spAutoFit/>
          </a:bodyPr>
          <a:lstStyle/>
          <a:p>
            <a:r>
              <a:rPr lang="it-IT" dirty="0" smtClean="0"/>
              <a:t>Ultimo comune della Campania, noto per le vicende di Carlo Pisacane e dei moti del Risorgimento, oggi celebrati dalla statua della Spigolatrice. Ridente cittadina d’inverno, si popola di visitatori durante la stagione estiva, anche per via della bellezza delle sue spiagge.</a:t>
            </a:r>
          </a:p>
        </p:txBody>
      </p:sp>
      <p:pic>
        <p:nvPicPr>
          <p:cNvPr id="8194" name="Picture 2" descr="C:\Users\Biagio\Desktop\FOTO CILENTO POWERPOINT\images (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00562" y="1357298"/>
            <a:ext cx="3307238" cy="22346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8" name="CasellaDiTesto 7"/>
          <p:cNvSpPr txBox="1"/>
          <p:nvPr/>
        </p:nvSpPr>
        <p:spPr>
          <a:xfrm>
            <a:off x="4929190" y="4143380"/>
            <a:ext cx="3071834" cy="2308324"/>
          </a:xfrm>
          <a:prstGeom prst="rect">
            <a:avLst/>
          </a:prstGeom>
          <a:noFill/>
        </p:spPr>
        <p:txBody>
          <a:bodyPr wrap="square" rtlCol="0">
            <a:spAutoFit/>
          </a:bodyPr>
          <a:lstStyle/>
          <a:p>
            <a:pPr algn="ctr"/>
            <a:r>
              <a:rPr lang="it-IT" dirty="0" err="1" smtClean="0"/>
              <a:t>Villammare</a:t>
            </a:r>
            <a:r>
              <a:rPr lang="it-IT" dirty="0" smtClean="0"/>
              <a:t> è situata alla foce del torrente </a:t>
            </a:r>
            <a:r>
              <a:rPr lang="it-IT" dirty="0" err="1" smtClean="0"/>
              <a:t>Cacafava</a:t>
            </a:r>
            <a:r>
              <a:rPr lang="it-IT" dirty="0" smtClean="0"/>
              <a:t>, nel comune di </a:t>
            </a:r>
            <a:r>
              <a:rPr lang="it-IT" dirty="0" err="1" smtClean="0"/>
              <a:t>Vibonati</a:t>
            </a:r>
            <a:r>
              <a:rPr lang="it-IT" dirty="0" smtClean="0"/>
              <a:t>. E’ nota per le splendide spiagge sabbiose che nel 2014 sono state insignite per la prima volta della bandiera blu.</a:t>
            </a:r>
            <a:endParaRPr lang="it-IT" dirty="0"/>
          </a:p>
        </p:txBody>
      </p:sp>
      <p:pic>
        <p:nvPicPr>
          <p:cNvPr id="8195" name="Picture 3" descr="C:\Users\Biagio\Desktop\FOTO CILENTO POWERPOINT\images (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58" y="4214818"/>
            <a:ext cx="3164080" cy="20340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11" name="Pagina iniziale 10">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Indietro o precedente 11">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Avanti o successivo 12">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175878752"/>
      </p:ext>
    </p:extLst>
  </p:cSld>
  <p:clrMapOvr>
    <a:masterClrMapping/>
  </p:clrMapOvr>
  <mc:AlternateContent xmlns:mc="http://schemas.openxmlformats.org/markup-compatibility/2006">
    <mc:Choice xmlns:p14="http://schemas.microsoft.com/office/powerpoint/2010/main" xmlns="" Requires="p14">
      <p:transition spd="slow" advClick="0">
        <p14:flip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childTnLst>
                          </p:cTn>
                        </p:par>
                        <p:par>
                          <p:cTn id="14" fill="hold">
                            <p:stCondLst>
                              <p:cond delay="1500"/>
                            </p:stCondLst>
                            <p:childTnLst>
                              <p:par>
                                <p:cTn id="15" presetID="6"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1000"/>
                                        <p:tgtEl>
                                          <p:spTgt spid="8"/>
                                        </p:tgtEl>
                                      </p:cBhvr>
                                    </p:animEffect>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8194"/>
                                        </p:tgtEl>
                                        <p:attrNameLst>
                                          <p:attrName>style.visibility</p:attrName>
                                        </p:attrNameLst>
                                      </p:cBhvr>
                                      <p:to>
                                        <p:strVal val="visible"/>
                                      </p:to>
                                    </p:set>
                                    <p:anim calcmode="lin" valueType="num">
                                      <p:cBhvr additive="base">
                                        <p:cTn id="21" dur="500" fill="hold"/>
                                        <p:tgtEl>
                                          <p:spTgt spid="8194"/>
                                        </p:tgtEl>
                                        <p:attrNameLst>
                                          <p:attrName>ppt_x</p:attrName>
                                        </p:attrNameLst>
                                      </p:cBhvr>
                                      <p:tavLst>
                                        <p:tav tm="0">
                                          <p:val>
                                            <p:strVal val="#ppt_x"/>
                                          </p:val>
                                        </p:tav>
                                        <p:tav tm="100000">
                                          <p:val>
                                            <p:strVal val="#ppt_x"/>
                                          </p:val>
                                        </p:tav>
                                      </p:tavLst>
                                    </p:anim>
                                    <p:anim calcmode="lin" valueType="num">
                                      <p:cBhvr additive="base">
                                        <p:cTn id="22" dur="500" fill="hold"/>
                                        <p:tgtEl>
                                          <p:spTgt spid="8194"/>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nodeType="afterEffect">
                                  <p:stCondLst>
                                    <p:cond delay="0"/>
                                  </p:stCondLst>
                                  <p:childTnLst>
                                    <p:set>
                                      <p:cBhvr>
                                        <p:cTn id="25" dur="1" fill="hold">
                                          <p:stCondLst>
                                            <p:cond delay="0"/>
                                          </p:stCondLst>
                                        </p:cTn>
                                        <p:tgtEl>
                                          <p:spTgt spid="8195"/>
                                        </p:tgtEl>
                                        <p:attrNameLst>
                                          <p:attrName>style.visibility</p:attrName>
                                        </p:attrNameLst>
                                      </p:cBhvr>
                                      <p:to>
                                        <p:strVal val="visible"/>
                                      </p:to>
                                    </p:set>
                                    <p:anim calcmode="lin" valueType="num">
                                      <p:cBhvr additive="base">
                                        <p:cTn id="26" dur="500" fill="hold"/>
                                        <p:tgtEl>
                                          <p:spTgt spid="8195"/>
                                        </p:tgtEl>
                                        <p:attrNameLst>
                                          <p:attrName>ppt_x</p:attrName>
                                        </p:attrNameLst>
                                      </p:cBhvr>
                                      <p:tavLst>
                                        <p:tav tm="0">
                                          <p:val>
                                            <p:strVal val="#ppt_x"/>
                                          </p:val>
                                        </p:tav>
                                        <p:tav tm="100000">
                                          <p:val>
                                            <p:strVal val="#ppt_x"/>
                                          </p:val>
                                        </p:tav>
                                      </p:tavLst>
                                    </p:anim>
                                    <p:anim calcmode="lin" valueType="num">
                                      <p:cBhvr additive="base">
                                        <p:cTn id="27" dur="500" fill="hold"/>
                                        <p:tgtEl>
                                          <p:spTgt spid="8195"/>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6"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childTnLst>
                          </p:cTn>
                        </p:par>
                        <p:par>
                          <p:cTn id="32" fill="hold">
                            <p:stCondLst>
                              <p:cond delay="4000"/>
                            </p:stCondLst>
                            <p:childTnLst>
                              <p:par>
                                <p:cTn id="33" presetID="6"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500"/>
                                        <p:tgtEl>
                                          <p:spTgt spid="12"/>
                                        </p:tgtEl>
                                      </p:cBhvr>
                                    </p:animEffect>
                                  </p:childTnLst>
                                </p:cTn>
                              </p:par>
                            </p:childTnLst>
                          </p:cTn>
                        </p:par>
                        <p:par>
                          <p:cTn id="36" fill="hold">
                            <p:stCondLst>
                              <p:cond delay="4500"/>
                            </p:stCondLst>
                            <p:childTnLst>
                              <p:par>
                                <p:cTn id="37" presetID="6"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CFFCC"/>
            </a:gs>
            <a:gs pos="39999">
              <a:srgbClr val="00FF99"/>
            </a:gs>
            <a:gs pos="70000">
              <a:srgbClr val="FFCCFF"/>
            </a:gs>
            <a:gs pos="57070">
              <a:srgbClr val="25EB2E"/>
            </a:gs>
            <a:gs pos="100000">
              <a:srgbClr val="FF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Rettangolo 3"/>
          <p:cNvSpPr/>
          <p:nvPr/>
        </p:nvSpPr>
        <p:spPr>
          <a:xfrm>
            <a:off x="2424382" y="116632"/>
            <a:ext cx="4254691" cy="923330"/>
          </a:xfrm>
          <a:prstGeom prst="rect">
            <a:avLst/>
          </a:prstGeom>
          <a:noFill/>
        </p:spPr>
        <p:txBody>
          <a:bodyPr wrap="none" lIns="91440" tIns="45720" rIns="91440" bIns="45720">
            <a:spAutoFit/>
          </a:bodyPr>
          <a:lstStyle/>
          <a:p>
            <a:pPr algn="ctr"/>
            <a:r>
              <a:rPr lang="it-IT"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ENTROTERRA</a:t>
            </a:r>
            <a:endParaRPr lang="it-IT"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asellaDiTesto 4"/>
          <p:cNvSpPr txBox="1"/>
          <p:nvPr/>
        </p:nvSpPr>
        <p:spPr>
          <a:xfrm>
            <a:off x="467544" y="1268760"/>
            <a:ext cx="3724143" cy="1754326"/>
          </a:xfrm>
          <a:prstGeom prst="rect">
            <a:avLst/>
          </a:prstGeom>
          <a:noFill/>
        </p:spPr>
        <p:txBody>
          <a:bodyPr wrap="square" rtlCol="0">
            <a:spAutoFit/>
          </a:bodyPr>
          <a:lstStyle/>
          <a:p>
            <a:pPr algn="just"/>
            <a:r>
              <a:rPr lang="it-IT" dirty="0" smtClean="0"/>
              <a:t>Non solo mare… Il Cilento è una terra che offre anche panorami mozzafiato, antichi castelli, chiese secolari, incantevoli scorci montuosi, fiumi </a:t>
            </a:r>
            <a:r>
              <a:rPr lang="it-IT" dirty="0"/>
              <a:t>e sentieri, fiori rari e creature </a:t>
            </a:r>
            <a:r>
              <a:rPr lang="it-IT" dirty="0" smtClean="0"/>
              <a:t>curiose. </a:t>
            </a:r>
            <a:endParaRPr lang="it-IT" dirty="0"/>
          </a:p>
        </p:txBody>
      </p:sp>
      <p:pic>
        <p:nvPicPr>
          <p:cNvPr id="10243" name="Picture 3" descr="C:\Users\Biagio\Desktop\FOTO CILENTO POWERPOINT\sel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618111">
            <a:off x="5008352" y="1467125"/>
            <a:ext cx="3217263" cy="214693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 name="Picture 4" descr="C:\Users\Biagio\Desktop\FOTO CILENTO POWERPOINT\logo finale communicatioNow.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Pagina iniziale 8">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Indietro o precedente 12">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Avanti o successivo 13">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hlinkClick r:id="rId4" action="ppaction://hlinksldjump"/>
          </p:cNvPr>
          <p:cNvSpPr txBox="1"/>
          <p:nvPr/>
        </p:nvSpPr>
        <p:spPr>
          <a:xfrm>
            <a:off x="6572264" y="4786322"/>
            <a:ext cx="1857388" cy="369332"/>
          </a:xfrm>
          <a:prstGeom prst="rect">
            <a:avLst/>
          </a:prstGeom>
          <a:noFill/>
        </p:spPr>
        <p:txBody>
          <a:bodyPr wrap="square" rtlCol="0">
            <a:spAutoFit/>
          </a:bodyPr>
          <a:lstStyle/>
          <a:p>
            <a:r>
              <a:rPr lang="it-IT" b="1" dirty="0" smtClean="0">
                <a:solidFill>
                  <a:schemeClr val="bg1"/>
                </a:solidFill>
              </a:rPr>
              <a:t>MONTE SACRO</a:t>
            </a:r>
            <a:endParaRPr lang="it-IT" b="1" dirty="0">
              <a:solidFill>
                <a:schemeClr val="bg1"/>
              </a:solidFill>
            </a:endParaRPr>
          </a:p>
        </p:txBody>
      </p:sp>
      <p:sp>
        <p:nvSpPr>
          <p:cNvPr id="16" name="CasellaDiTesto 15">
            <a:hlinkClick r:id="rId5" action="ppaction://hlinksldjump"/>
          </p:cNvPr>
          <p:cNvSpPr txBox="1"/>
          <p:nvPr/>
        </p:nvSpPr>
        <p:spPr>
          <a:xfrm>
            <a:off x="7786710" y="5572140"/>
            <a:ext cx="928694" cy="369332"/>
          </a:xfrm>
          <a:prstGeom prst="rect">
            <a:avLst/>
          </a:prstGeom>
          <a:noFill/>
        </p:spPr>
        <p:txBody>
          <a:bodyPr wrap="square" rtlCol="0">
            <a:spAutoFit/>
          </a:bodyPr>
          <a:lstStyle/>
          <a:p>
            <a:r>
              <a:rPr lang="it-IT" b="1" dirty="0" smtClean="0">
                <a:solidFill>
                  <a:schemeClr val="bg1"/>
                </a:solidFill>
              </a:rPr>
              <a:t>STIO</a:t>
            </a:r>
            <a:endParaRPr lang="it-IT" b="1" dirty="0">
              <a:solidFill>
                <a:schemeClr val="bg1"/>
              </a:solidFill>
            </a:endParaRPr>
          </a:p>
        </p:txBody>
      </p:sp>
      <p:sp>
        <p:nvSpPr>
          <p:cNvPr id="17" name="CasellaDiTesto 16">
            <a:hlinkClick r:id="rId6" action="ppaction://hlinksldjump"/>
          </p:cNvPr>
          <p:cNvSpPr txBox="1"/>
          <p:nvPr/>
        </p:nvSpPr>
        <p:spPr>
          <a:xfrm>
            <a:off x="1071538" y="6286520"/>
            <a:ext cx="4429156" cy="369332"/>
          </a:xfrm>
          <a:prstGeom prst="rect">
            <a:avLst/>
          </a:prstGeom>
          <a:noFill/>
        </p:spPr>
        <p:txBody>
          <a:bodyPr wrap="square" rtlCol="0">
            <a:spAutoFit/>
          </a:bodyPr>
          <a:lstStyle/>
          <a:p>
            <a:r>
              <a:rPr lang="it-IT" b="1" dirty="0" smtClean="0">
                <a:solidFill>
                  <a:schemeClr val="bg1"/>
                </a:solidFill>
              </a:rPr>
              <a:t>MORIGERATI-OASI DEL FIUME BUSSENTO  </a:t>
            </a:r>
            <a:endParaRPr lang="it-IT" b="1" dirty="0">
              <a:solidFill>
                <a:schemeClr val="bg1"/>
              </a:solidFill>
            </a:endParaRPr>
          </a:p>
        </p:txBody>
      </p:sp>
      <p:sp>
        <p:nvSpPr>
          <p:cNvPr id="18" name="CasellaDiTesto 17">
            <a:hlinkClick r:id="rId7" action="ppaction://hlinksldjump"/>
          </p:cNvPr>
          <p:cNvSpPr txBox="1"/>
          <p:nvPr/>
        </p:nvSpPr>
        <p:spPr>
          <a:xfrm>
            <a:off x="285720" y="5572140"/>
            <a:ext cx="1643074" cy="369332"/>
          </a:xfrm>
          <a:prstGeom prst="rect">
            <a:avLst/>
          </a:prstGeom>
          <a:noFill/>
        </p:spPr>
        <p:txBody>
          <a:bodyPr wrap="square" rtlCol="0">
            <a:spAutoFit/>
          </a:bodyPr>
          <a:lstStyle/>
          <a:p>
            <a:r>
              <a:rPr lang="it-IT" b="1" dirty="0" smtClean="0">
                <a:solidFill>
                  <a:schemeClr val="bg1"/>
                </a:solidFill>
              </a:rPr>
              <a:t>DIGA ALENTO</a:t>
            </a:r>
            <a:endParaRPr lang="it-IT" b="1" dirty="0">
              <a:solidFill>
                <a:schemeClr val="bg1"/>
              </a:solidFill>
            </a:endParaRPr>
          </a:p>
        </p:txBody>
      </p:sp>
      <p:sp>
        <p:nvSpPr>
          <p:cNvPr id="19" name="CasellaDiTesto 18">
            <a:hlinkClick r:id="rId8" action="ppaction://hlinksldjump"/>
          </p:cNvPr>
          <p:cNvSpPr txBox="1"/>
          <p:nvPr/>
        </p:nvSpPr>
        <p:spPr>
          <a:xfrm>
            <a:off x="4643438" y="5072074"/>
            <a:ext cx="1500198" cy="369332"/>
          </a:xfrm>
          <a:prstGeom prst="rect">
            <a:avLst/>
          </a:prstGeom>
          <a:noFill/>
        </p:spPr>
        <p:txBody>
          <a:bodyPr wrap="square" rtlCol="0">
            <a:spAutoFit/>
          </a:bodyPr>
          <a:lstStyle/>
          <a:p>
            <a:r>
              <a:rPr lang="it-IT" b="1" dirty="0" smtClean="0">
                <a:solidFill>
                  <a:schemeClr val="bg1"/>
                </a:solidFill>
              </a:rPr>
              <a:t>LAURINO</a:t>
            </a:r>
            <a:endParaRPr lang="it-IT" b="1" dirty="0">
              <a:solidFill>
                <a:schemeClr val="bg1"/>
              </a:solidFill>
            </a:endParaRPr>
          </a:p>
        </p:txBody>
      </p:sp>
      <p:sp>
        <p:nvSpPr>
          <p:cNvPr id="20" name="CasellaDiTesto 19">
            <a:hlinkClick r:id="rId9" action="ppaction://hlinksldjump"/>
          </p:cNvPr>
          <p:cNvSpPr txBox="1"/>
          <p:nvPr/>
        </p:nvSpPr>
        <p:spPr>
          <a:xfrm>
            <a:off x="500034" y="4143380"/>
            <a:ext cx="2928958" cy="369332"/>
          </a:xfrm>
          <a:prstGeom prst="rect">
            <a:avLst/>
          </a:prstGeom>
          <a:noFill/>
        </p:spPr>
        <p:txBody>
          <a:bodyPr wrap="square" rtlCol="0">
            <a:spAutoFit/>
          </a:bodyPr>
          <a:lstStyle/>
          <a:p>
            <a:r>
              <a:rPr lang="it-IT" b="1" dirty="0" smtClean="0">
                <a:solidFill>
                  <a:schemeClr val="bg1"/>
                </a:solidFill>
              </a:rPr>
              <a:t>CASTELNUOVO CILENTO</a:t>
            </a:r>
            <a:endParaRPr lang="it-IT" b="1" dirty="0">
              <a:solidFill>
                <a:schemeClr val="bg1"/>
              </a:solidFill>
            </a:endParaRPr>
          </a:p>
        </p:txBody>
      </p:sp>
      <p:sp>
        <p:nvSpPr>
          <p:cNvPr id="21" name="CasellaDiTesto 20">
            <a:hlinkClick r:id="rId10" action="ppaction://hlinksldjump"/>
          </p:cNvPr>
          <p:cNvSpPr txBox="1"/>
          <p:nvPr/>
        </p:nvSpPr>
        <p:spPr>
          <a:xfrm>
            <a:off x="1357290" y="4929198"/>
            <a:ext cx="2571768" cy="369332"/>
          </a:xfrm>
          <a:prstGeom prst="rect">
            <a:avLst/>
          </a:prstGeom>
          <a:noFill/>
        </p:spPr>
        <p:txBody>
          <a:bodyPr wrap="square" rtlCol="0">
            <a:spAutoFit/>
          </a:bodyPr>
          <a:lstStyle/>
          <a:p>
            <a:r>
              <a:rPr lang="it-IT" b="1" dirty="0" smtClean="0">
                <a:solidFill>
                  <a:schemeClr val="bg1"/>
                </a:solidFill>
              </a:rPr>
              <a:t>CERTOSA </a:t>
            </a:r>
            <a:r>
              <a:rPr lang="it-IT" b="1" dirty="0" err="1" smtClean="0">
                <a:solidFill>
                  <a:schemeClr val="bg1"/>
                </a:solidFill>
              </a:rPr>
              <a:t>DI</a:t>
            </a:r>
            <a:r>
              <a:rPr lang="it-IT" b="1" dirty="0" smtClean="0">
                <a:solidFill>
                  <a:schemeClr val="bg1"/>
                </a:solidFill>
              </a:rPr>
              <a:t> PADULA</a:t>
            </a:r>
            <a:endParaRPr lang="it-IT" b="1" dirty="0">
              <a:solidFill>
                <a:schemeClr val="bg1"/>
              </a:solidFill>
            </a:endParaRPr>
          </a:p>
        </p:txBody>
      </p:sp>
      <p:sp>
        <p:nvSpPr>
          <p:cNvPr id="22" name="CasellaDiTesto 21">
            <a:hlinkClick r:id="rId11" action="ppaction://hlinksldjump"/>
          </p:cNvPr>
          <p:cNvSpPr txBox="1"/>
          <p:nvPr/>
        </p:nvSpPr>
        <p:spPr>
          <a:xfrm>
            <a:off x="3214678" y="5715016"/>
            <a:ext cx="4143404" cy="369332"/>
          </a:xfrm>
          <a:prstGeom prst="rect">
            <a:avLst/>
          </a:prstGeom>
          <a:noFill/>
        </p:spPr>
        <p:txBody>
          <a:bodyPr wrap="square" rtlCol="0">
            <a:spAutoFit/>
          </a:bodyPr>
          <a:lstStyle/>
          <a:p>
            <a:r>
              <a:rPr lang="it-IT" b="1" dirty="0" smtClean="0">
                <a:solidFill>
                  <a:schemeClr val="bg1"/>
                </a:solidFill>
              </a:rPr>
              <a:t>FELITTO-GOLE DEL FIUME CALORE</a:t>
            </a:r>
            <a:endParaRPr lang="it-IT" b="1" dirty="0">
              <a:solidFill>
                <a:schemeClr val="bg1"/>
              </a:solidFill>
            </a:endParaRPr>
          </a:p>
        </p:txBody>
      </p:sp>
      <p:sp>
        <p:nvSpPr>
          <p:cNvPr id="23" name="CasellaDiTesto 22">
            <a:hlinkClick r:id="rId12" action="ppaction://hlinksldjump"/>
          </p:cNvPr>
          <p:cNvSpPr txBox="1"/>
          <p:nvPr/>
        </p:nvSpPr>
        <p:spPr>
          <a:xfrm>
            <a:off x="4572000" y="4214818"/>
            <a:ext cx="3071834" cy="369332"/>
          </a:xfrm>
          <a:prstGeom prst="rect">
            <a:avLst/>
          </a:prstGeom>
          <a:noFill/>
        </p:spPr>
        <p:txBody>
          <a:bodyPr wrap="square" rtlCol="0">
            <a:spAutoFit/>
          </a:bodyPr>
          <a:lstStyle/>
          <a:p>
            <a:r>
              <a:rPr lang="it-IT" b="1" dirty="0" smtClean="0">
                <a:solidFill>
                  <a:schemeClr val="bg1"/>
                </a:solidFill>
              </a:rPr>
              <a:t>GROTTE </a:t>
            </a:r>
            <a:r>
              <a:rPr lang="it-IT" b="1" dirty="0" err="1" smtClean="0">
                <a:solidFill>
                  <a:schemeClr val="bg1"/>
                </a:solidFill>
              </a:rPr>
              <a:t>DI</a:t>
            </a:r>
            <a:r>
              <a:rPr lang="it-IT" b="1" dirty="0" smtClean="0">
                <a:solidFill>
                  <a:schemeClr val="bg1"/>
                </a:solidFill>
              </a:rPr>
              <a:t> CASTELCIVITA</a:t>
            </a:r>
            <a:endParaRPr lang="it-IT" b="1" dirty="0">
              <a:solidFill>
                <a:schemeClr val="bg1"/>
              </a:solidFill>
            </a:endParaRPr>
          </a:p>
        </p:txBody>
      </p:sp>
    </p:spTree>
    <p:extLst>
      <p:ext uri="{BB962C8B-B14F-4D97-AF65-F5344CB8AC3E}">
        <p14:creationId xmlns:p14="http://schemas.microsoft.com/office/powerpoint/2010/main" xmlns="" val="1812663700"/>
      </p:ext>
    </p:extLst>
  </p:cSld>
  <p:clrMapOvr>
    <a:masterClrMapping/>
  </p:clrMapOvr>
  <mc:AlternateContent xmlns:mc="http://schemas.openxmlformats.org/markup-compatibility/2006">
    <mc:Choice xmlns:p14="http://schemas.microsoft.com/office/powerpoint/2010/main" xmlns="" Requires="p14">
      <p:transition spd="slow" p14:dur="1500" advClick="0">
        <p14:glitter pattern="hexagon"/>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500"/>
                                        <p:tgtEl>
                                          <p:spTgt spid="5"/>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0243"/>
                                        </p:tgtEl>
                                        <p:attrNameLst>
                                          <p:attrName>style.visibility</p:attrName>
                                        </p:attrNameLst>
                                      </p:cBhvr>
                                      <p:to>
                                        <p:strVal val="visible"/>
                                      </p:to>
                                    </p:set>
                                    <p:animEffect transition="in" filter="fade">
                                      <p:cBhvr>
                                        <p:cTn id="17" dur="500"/>
                                        <p:tgtEl>
                                          <p:spTgt spid="10243"/>
                                        </p:tgtEl>
                                      </p:cBhvr>
                                    </p:animEffect>
                                  </p:childTnLst>
                                </p:cTn>
                              </p:par>
                            </p:childTnLst>
                          </p:cTn>
                        </p:par>
                        <p:par>
                          <p:cTn id="18" fill="hold">
                            <p:stCondLst>
                              <p:cond delay="4000"/>
                            </p:stCondLst>
                            <p:childTnLst>
                              <p:par>
                                <p:cTn id="19" presetID="21"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heel(4)">
                                      <p:cBhvr>
                                        <p:cTn id="21" dur="500"/>
                                        <p:tgtEl>
                                          <p:spTgt spid="20"/>
                                        </p:tgtEl>
                                      </p:cBhvr>
                                    </p:animEffect>
                                  </p:childTnLst>
                                </p:cTn>
                              </p:par>
                            </p:childTnLst>
                          </p:cTn>
                        </p:par>
                        <p:par>
                          <p:cTn id="22" fill="hold">
                            <p:stCondLst>
                              <p:cond delay="4500"/>
                            </p:stCondLst>
                            <p:childTnLst>
                              <p:par>
                                <p:cTn id="23" presetID="21" presetClass="entr" presetSubtype="4"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heel(4)">
                                      <p:cBhvr>
                                        <p:cTn id="25" dur="500"/>
                                        <p:tgtEl>
                                          <p:spTgt spid="21"/>
                                        </p:tgtEl>
                                      </p:cBhvr>
                                    </p:animEffect>
                                  </p:childTnLst>
                                </p:cTn>
                              </p:par>
                            </p:childTnLst>
                          </p:cTn>
                        </p:par>
                        <p:par>
                          <p:cTn id="26" fill="hold">
                            <p:stCondLst>
                              <p:cond delay="5000"/>
                            </p:stCondLst>
                            <p:childTnLst>
                              <p:par>
                                <p:cTn id="27" presetID="21"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heel(4)">
                                      <p:cBhvr>
                                        <p:cTn id="29" dur="500"/>
                                        <p:tgtEl>
                                          <p:spTgt spid="18"/>
                                        </p:tgtEl>
                                      </p:cBhvr>
                                    </p:animEffect>
                                  </p:childTnLst>
                                </p:cTn>
                              </p:par>
                            </p:childTnLst>
                          </p:cTn>
                        </p:par>
                        <p:par>
                          <p:cTn id="30" fill="hold">
                            <p:stCondLst>
                              <p:cond delay="5500"/>
                            </p:stCondLst>
                            <p:childTnLst>
                              <p:par>
                                <p:cTn id="31" presetID="21" presetClass="entr" presetSubtype="4"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heel(4)">
                                      <p:cBhvr>
                                        <p:cTn id="33" dur="500"/>
                                        <p:tgtEl>
                                          <p:spTgt spid="23"/>
                                        </p:tgtEl>
                                      </p:cBhvr>
                                    </p:animEffect>
                                  </p:childTnLst>
                                </p:cTn>
                              </p:par>
                            </p:childTnLst>
                          </p:cTn>
                        </p:par>
                        <p:par>
                          <p:cTn id="34" fill="hold">
                            <p:stCondLst>
                              <p:cond delay="6000"/>
                            </p:stCondLst>
                            <p:childTnLst>
                              <p:par>
                                <p:cTn id="35" presetID="21"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4)">
                                      <p:cBhvr>
                                        <p:cTn id="37" dur="500"/>
                                        <p:tgtEl>
                                          <p:spTgt spid="19"/>
                                        </p:tgtEl>
                                      </p:cBhvr>
                                    </p:animEffect>
                                  </p:childTnLst>
                                </p:cTn>
                              </p:par>
                            </p:childTnLst>
                          </p:cTn>
                        </p:par>
                        <p:par>
                          <p:cTn id="38" fill="hold">
                            <p:stCondLst>
                              <p:cond delay="6500"/>
                            </p:stCondLst>
                            <p:childTnLst>
                              <p:par>
                                <p:cTn id="39" presetID="21" presetClass="entr" presetSubtype="4"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heel(4)">
                                      <p:cBhvr>
                                        <p:cTn id="41" dur="500"/>
                                        <p:tgtEl>
                                          <p:spTgt spid="22"/>
                                        </p:tgtEl>
                                      </p:cBhvr>
                                    </p:animEffect>
                                  </p:childTnLst>
                                </p:cTn>
                              </p:par>
                            </p:childTnLst>
                          </p:cTn>
                        </p:par>
                        <p:par>
                          <p:cTn id="42" fill="hold">
                            <p:stCondLst>
                              <p:cond delay="7000"/>
                            </p:stCondLst>
                            <p:childTnLst>
                              <p:par>
                                <p:cTn id="43" presetID="21" presetClass="entr" presetSubtype="4"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heel(4)">
                                      <p:cBhvr>
                                        <p:cTn id="45" dur="500"/>
                                        <p:tgtEl>
                                          <p:spTgt spid="17"/>
                                        </p:tgtEl>
                                      </p:cBhvr>
                                    </p:animEffect>
                                  </p:childTnLst>
                                </p:cTn>
                              </p:par>
                            </p:childTnLst>
                          </p:cTn>
                        </p:par>
                        <p:par>
                          <p:cTn id="46" fill="hold">
                            <p:stCondLst>
                              <p:cond delay="7500"/>
                            </p:stCondLst>
                            <p:childTnLst>
                              <p:par>
                                <p:cTn id="47" presetID="21"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heel(4)">
                                      <p:cBhvr>
                                        <p:cTn id="49" dur="500"/>
                                        <p:tgtEl>
                                          <p:spTgt spid="15"/>
                                        </p:tgtEl>
                                      </p:cBhvr>
                                    </p:animEffect>
                                  </p:childTnLst>
                                </p:cTn>
                              </p:par>
                            </p:childTnLst>
                          </p:cTn>
                        </p:par>
                        <p:par>
                          <p:cTn id="50" fill="hold">
                            <p:stCondLst>
                              <p:cond delay="8000"/>
                            </p:stCondLst>
                            <p:childTnLst>
                              <p:par>
                                <p:cTn id="51" presetID="21" presetClass="entr" presetSubtype="4"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heel(4)">
                                      <p:cBhvr>
                                        <p:cTn id="53" dur="500"/>
                                        <p:tgtEl>
                                          <p:spTgt spid="16"/>
                                        </p:tgtEl>
                                      </p:cBhvr>
                                    </p:animEffect>
                                  </p:childTnLst>
                                </p:cTn>
                              </p:par>
                            </p:childTnLst>
                          </p:cTn>
                        </p:par>
                        <p:par>
                          <p:cTn id="54" fill="hold">
                            <p:stCondLst>
                              <p:cond delay="8500"/>
                            </p:stCondLst>
                            <p:childTnLst>
                              <p:par>
                                <p:cTn id="55" presetID="6" presetClass="entr" presetSubtype="16"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ircle(in)">
                                      <p:cBhvr>
                                        <p:cTn id="57" dur="500"/>
                                        <p:tgtEl>
                                          <p:spTgt spid="9"/>
                                        </p:tgtEl>
                                      </p:cBhvr>
                                    </p:animEffect>
                                  </p:childTnLst>
                                </p:cTn>
                              </p:par>
                            </p:childTnLst>
                          </p:cTn>
                        </p:par>
                        <p:par>
                          <p:cTn id="58" fill="hold">
                            <p:stCondLst>
                              <p:cond delay="9000"/>
                            </p:stCondLst>
                            <p:childTnLst>
                              <p:par>
                                <p:cTn id="59" presetID="6" presetClass="entr" presetSubtype="16"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circle(in)">
                                      <p:cBhvr>
                                        <p:cTn id="61" dur="500"/>
                                        <p:tgtEl>
                                          <p:spTgt spid="13"/>
                                        </p:tgtEl>
                                      </p:cBhvr>
                                    </p:animEffect>
                                  </p:childTnLst>
                                </p:cTn>
                              </p:par>
                            </p:childTnLst>
                          </p:cTn>
                        </p:par>
                        <p:par>
                          <p:cTn id="62" fill="hold">
                            <p:stCondLst>
                              <p:cond delay="9500"/>
                            </p:stCondLst>
                            <p:childTnLst>
                              <p:par>
                                <p:cTn id="63" presetID="6" presetClass="entr" presetSubtype="16"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circle(in)">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3" grpId="0" animBg="1"/>
      <p:bldP spid="14" grpId="0" animBg="1"/>
      <p:bldP spid="15" grpId="0"/>
      <p:bldP spid="16" grpId="0"/>
      <p:bldP spid="17" grpId="0"/>
      <p:bldP spid="18" grpId="0"/>
      <p:bldP spid="19" grpId="0"/>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7999">
              <a:srgbClr val="99CCFF"/>
            </a:gs>
            <a:gs pos="36000">
              <a:srgbClr val="9966FF"/>
            </a:gs>
            <a:gs pos="61000">
              <a:srgbClr val="CC99FF"/>
            </a:gs>
            <a:gs pos="82001">
              <a:srgbClr val="99CCFF"/>
            </a:gs>
            <a:gs pos="10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4" descr="C:\Users\Biagio\Desktop\FOTO CILENTO POWERPOINT\logo finale communicatioNow.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ttangolo 4"/>
          <p:cNvSpPr/>
          <p:nvPr/>
        </p:nvSpPr>
        <p:spPr>
          <a:xfrm>
            <a:off x="899592" y="476672"/>
            <a:ext cx="787151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Castelnuovo Cilento</a:t>
            </a:r>
            <a:endParaRPr lang="it-IT"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CasellaDiTesto 5"/>
          <p:cNvSpPr txBox="1"/>
          <p:nvPr/>
        </p:nvSpPr>
        <p:spPr>
          <a:xfrm>
            <a:off x="323528" y="1772816"/>
            <a:ext cx="3024335" cy="3693319"/>
          </a:xfrm>
          <a:prstGeom prst="rect">
            <a:avLst/>
          </a:prstGeom>
          <a:noFill/>
        </p:spPr>
        <p:txBody>
          <a:bodyPr wrap="square" rtlCol="0">
            <a:spAutoFit/>
          </a:bodyPr>
          <a:lstStyle/>
          <a:p>
            <a:pPr algn="ctr"/>
            <a:r>
              <a:rPr lang="it-IT" dirty="0" smtClean="0"/>
              <a:t>È un piccolo comune nell’immediato entroterra cilentano, noto per la sua rocca medioevale, distrutta nel corso del primo conflitto bellico mondiale e successivamente ricostruita. Ad oggi il borgo è in fase di sviluppo grazie all’organizzazione di feste a tema ed eventi di degustazione.</a:t>
            </a:r>
            <a:endParaRPr lang="it-IT" dirty="0"/>
          </a:p>
        </p:txBody>
      </p:sp>
      <p:pic>
        <p:nvPicPr>
          <p:cNvPr id="2050" name="Picture 2" descr="C:\Users\Biagio\Desktop\FOTO CILENTO POWERPOINT\43995-800x476-300x178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1369265">
            <a:off x="3375259" y="1691412"/>
            <a:ext cx="2859950" cy="1791815"/>
          </a:xfrm>
          <a:prstGeom prst="snip2DiagRect">
            <a:avLst/>
          </a:prstGeom>
          <a:solidFill>
            <a:srgbClr val="FFFFFF">
              <a:shade val="85000"/>
            </a:srgbClr>
          </a:solidFill>
          <a:ln w="88900" cap="sq">
            <a:solidFill>
              <a:srgbClr val="FFCC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1" name="Picture 3" descr="C:\Users\Biagio\Desktop\FOTO CILENTO POWERPOINT\castelnuov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1414531">
            <a:off x="3328595" y="4869604"/>
            <a:ext cx="2736304" cy="1820886"/>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C:\Users\Biagio\Desktop\FOTO CILENTO POWERPOINT\images (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1318366">
            <a:off x="6243150" y="3555393"/>
            <a:ext cx="2524125" cy="1809750"/>
          </a:xfrm>
          <a:prstGeom prst="snip2DiagRect">
            <a:avLst/>
          </a:prstGeom>
          <a:solidFill>
            <a:srgbClr val="FFFFFF">
              <a:shade val="85000"/>
            </a:srgbClr>
          </a:solidFill>
          <a:ln w="889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0" name="Pagina iniziale 9">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Indietro o precedente 10">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Avanti o successivo 11">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408055480"/>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randombar(horizontal)">
                                      <p:cBhvr>
                                        <p:cTn id="17" dur="500"/>
                                        <p:tgtEl>
                                          <p:spTgt spid="2050"/>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randombar(horizontal)">
                                      <p:cBhvr>
                                        <p:cTn id="21" dur="500"/>
                                        <p:tgtEl>
                                          <p:spTgt spid="2052"/>
                                        </p:tgtEl>
                                      </p:cBhvr>
                                    </p:animEffect>
                                  </p:childTnLst>
                                </p:cTn>
                              </p:par>
                            </p:childTnLst>
                          </p:cTn>
                        </p:par>
                        <p:par>
                          <p:cTn id="22" fill="hold">
                            <p:stCondLst>
                              <p:cond delay="2500"/>
                            </p:stCondLst>
                            <p:childTnLst>
                              <p:par>
                                <p:cTn id="23" presetID="14" presetClass="entr" presetSubtype="10" fill="hold" nodeType="after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randombar(horizontal)">
                                      <p:cBhvr>
                                        <p:cTn id="25" dur="500"/>
                                        <p:tgtEl>
                                          <p:spTgt spid="2051"/>
                                        </p:tgtEl>
                                      </p:cBhvr>
                                    </p:animEffect>
                                  </p:childTnLst>
                                </p:cTn>
                              </p:par>
                            </p:childTnLst>
                          </p:cTn>
                        </p:par>
                        <p:par>
                          <p:cTn id="26" fill="hold">
                            <p:stCondLst>
                              <p:cond delay="3000"/>
                            </p:stCondLst>
                            <p:childTnLst>
                              <p:par>
                                <p:cTn id="27" presetID="6"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500"/>
                                        <p:tgtEl>
                                          <p:spTgt spid="10"/>
                                        </p:tgtEl>
                                      </p:cBhvr>
                                    </p:animEffect>
                                  </p:childTnLst>
                                </p:cTn>
                              </p:par>
                            </p:childTnLst>
                          </p:cTn>
                        </p:par>
                        <p:par>
                          <p:cTn id="30" fill="hold">
                            <p:stCondLst>
                              <p:cond delay="3500"/>
                            </p:stCondLst>
                            <p:childTnLst>
                              <p:par>
                                <p:cTn id="31" presetID="6"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500"/>
                                        <p:tgtEl>
                                          <p:spTgt spid="11"/>
                                        </p:tgtEl>
                                      </p:cBhvr>
                                    </p:animEffect>
                                  </p:childTnLst>
                                </p:cTn>
                              </p:par>
                            </p:childTnLst>
                          </p:cTn>
                        </p:par>
                        <p:par>
                          <p:cTn id="34" fill="hold">
                            <p:stCondLst>
                              <p:cond delay="4000"/>
                            </p:stCondLst>
                            <p:childTnLst>
                              <p:par>
                                <p:cTn id="35" presetID="6"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2000">
              <a:srgbClr val="E6D78A"/>
            </a:gs>
            <a:gs pos="30000">
              <a:srgbClr val="FFFFCC"/>
            </a:gs>
            <a:gs pos="45000">
              <a:srgbClr val="E6D78A"/>
            </a:gs>
            <a:gs pos="77000">
              <a:srgbClr val="D3BE73"/>
            </a:gs>
            <a:gs pos="100000">
              <a:srgbClr val="EAEAE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Rettangolo 3"/>
          <p:cNvSpPr/>
          <p:nvPr/>
        </p:nvSpPr>
        <p:spPr>
          <a:xfrm>
            <a:off x="1666217" y="426084"/>
            <a:ext cx="6609245" cy="923330"/>
          </a:xfrm>
          <a:prstGeom prst="rect">
            <a:avLst/>
          </a:prstGeom>
          <a:noFill/>
        </p:spPr>
        <p:txBody>
          <a:bodyPr wrap="none" lIns="91440" tIns="45720" rIns="91440" bIns="45720">
            <a:spAutoFit/>
          </a:bodyPr>
          <a:lstStyle/>
          <a:p>
            <a:pPr algn="ctr"/>
            <a:r>
              <a:rPr lang="it-IT" sz="5400" b="1" cap="none" spc="0" dirty="0" smtClean="0">
                <a:ln w="19050">
                  <a:solidFill>
                    <a:schemeClr val="tx2">
                      <a:tint val="1000"/>
                    </a:schemeClr>
                  </a:solidFill>
                  <a:prstDash val="solid"/>
                </a:ln>
                <a:solidFill>
                  <a:srgbClr val="25EB2E"/>
                </a:solidFill>
                <a:effectLst>
                  <a:outerShdw blurRad="50000" dist="50800" dir="7500000" algn="tl">
                    <a:srgbClr val="000000">
                      <a:shade val="5000"/>
                      <a:alpha val="35000"/>
                    </a:srgbClr>
                  </a:outerShdw>
                </a:effectLst>
              </a:rPr>
              <a:t>CERTOSA</a:t>
            </a:r>
            <a:r>
              <a:rPr lang="it-IT"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it-IT" sz="5400" b="1" cap="none" spc="0" dirty="0" err="1" smtClean="0">
                <a:ln w="19050">
                  <a:solidFill>
                    <a:schemeClr val="tx2">
                      <a:tint val="1000"/>
                    </a:schemeClr>
                  </a:solidFill>
                  <a:prstDash val="solid"/>
                </a:ln>
                <a:solidFill>
                  <a:srgbClr val="25EB2E"/>
                </a:solidFill>
                <a:effectLst>
                  <a:outerShdw blurRad="50000" dist="50800" dir="7500000" algn="tl">
                    <a:srgbClr val="000000">
                      <a:shade val="5000"/>
                      <a:alpha val="35000"/>
                    </a:srgbClr>
                  </a:outerShdw>
                </a:effectLst>
              </a:rPr>
              <a:t>DI</a:t>
            </a:r>
            <a:r>
              <a:rPr lang="it-IT" sz="5400" b="1" cap="none" spc="0" dirty="0" smtClean="0">
                <a:ln w="19050">
                  <a:solidFill>
                    <a:schemeClr val="tx2">
                      <a:tint val="1000"/>
                    </a:schemeClr>
                  </a:solidFill>
                  <a:prstDash val="solid"/>
                </a:ln>
                <a:solidFill>
                  <a:srgbClr val="25EB2E"/>
                </a:solidFill>
                <a:effectLst>
                  <a:outerShdw blurRad="50000" dist="50800" dir="7500000" algn="tl">
                    <a:srgbClr val="000000">
                      <a:shade val="5000"/>
                      <a:alpha val="35000"/>
                    </a:srgbClr>
                  </a:outerShdw>
                </a:effectLst>
              </a:rPr>
              <a:t> PADULA</a:t>
            </a:r>
            <a:endParaRPr lang="it-IT" sz="5400" b="1" cap="none" spc="0" dirty="0">
              <a:ln w="19050">
                <a:solidFill>
                  <a:schemeClr val="tx2">
                    <a:tint val="1000"/>
                  </a:schemeClr>
                </a:solidFill>
                <a:prstDash val="solid"/>
              </a:ln>
              <a:solidFill>
                <a:srgbClr val="25EB2E"/>
              </a:solidFill>
              <a:effectLst>
                <a:outerShdw blurRad="50000" dist="50800" dir="7500000" algn="tl">
                  <a:srgbClr val="000000">
                    <a:shade val="5000"/>
                    <a:alpha val="35000"/>
                  </a:srgbClr>
                </a:outerShdw>
              </a:effectLst>
            </a:endParaRPr>
          </a:p>
        </p:txBody>
      </p:sp>
      <p:pic>
        <p:nvPicPr>
          <p:cNvPr id="8" name="Picture 4" descr="C:\Users\Biagio\Desktop\FOTO CILENTO POWERPOINT\logo finale communicatioNow.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asellaDiTesto 8"/>
          <p:cNvSpPr txBox="1"/>
          <p:nvPr/>
        </p:nvSpPr>
        <p:spPr>
          <a:xfrm>
            <a:off x="251520" y="1556792"/>
            <a:ext cx="8639387" cy="1477328"/>
          </a:xfrm>
          <a:prstGeom prst="rect">
            <a:avLst/>
          </a:prstGeom>
          <a:noFill/>
        </p:spPr>
        <p:txBody>
          <a:bodyPr wrap="square" rtlCol="0">
            <a:spAutoFit/>
          </a:bodyPr>
          <a:lstStyle/>
          <a:p>
            <a:pPr algn="just"/>
            <a:r>
              <a:rPr lang="it-IT" dirty="0"/>
              <a:t>È la più grande certosa in Italia</a:t>
            </a:r>
            <a:r>
              <a:rPr lang="it-IT" dirty="0" smtClean="0"/>
              <a:t>,</a:t>
            </a:r>
            <a:r>
              <a:rPr lang="it-IT" dirty="0"/>
              <a:t> </a:t>
            </a:r>
            <a:r>
              <a:rPr lang="it-IT" dirty="0" smtClean="0"/>
              <a:t>e </a:t>
            </a:r>
            <a:r>
              <a:rPr lang="it-IT" dirty="0"/>
              <a:t>tra le più </a:t>
            </a:r>
            <a:r>
              <a:rPr lang="it-IT" dirty="0" smtClean="0"/>
              <a:t>famose d’Europa, nel cuore del</a:t>
            </a:r>
            <a:r>
              <a:rPr lang="it-IT" dirty="0"/>
              <a:t> Vallo di Diano. La sua struttura richiama l'immagine della graticola sulla quale </a:t>
            </a:r>
            <a:r>
              <a:rPr lang="it-IT" dirty="0" smtClean="0"/>
              <a:t>San Lorenzo, a cui è dedicato il complesso, </a:t>
            </a:r>
            <a:r>
              <a:rPr lang="it-IT" dirty="0"/>
              <a:t>fu bruciato vivo. Oggi la Certosa </a:t>
            </a:r>
            <a:r>
              <a:rPr lang="it-IT" dirty="0" smtClean="0"/>
              <a:t>ospita anche </a:t>
            </a:r>
            <a:r>
              <a:rPr lang="it-IT" dirty="0"/>
              <a:t>il museo archeologico provinciale della Lucania </a:t>
            </a:r>
            <a:r>
              <a:rPr lang="it-IT" dirty="0" smtClean="0"/>
              <a:t>occidentale, che copre un </a:t>
            </a:r>
            <a:r>
              <a:rPr lang="it-IT" dirty="0"/>
              <a:t>periodo che va dalla preistoria all'età ellenistica.</a:t>
            </a:r>
          </a:p>
        </p:txBody>
      </p:sp>
      <p:pic>
        <p:nvPicPr>
          <p:cNvPr id="3074" name="Picture 2" descr="C:\Users\Biagio\Desktop\FOTO CILENTO POWERPOINT\900_Certosa_di_Padul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779" y="3190301"/>
            <a:ext cx="2768922" cy="189394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5" name="Picture 3" descr="C:\Users\Biagio\Desktop\FOTO CILENTO POWERPOINT\images (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31362" y="3178136"/>
            <a:ext cx="2736304" cy="190610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6" name="Picture 4" descr="C:\Users\Biagio\Desktop\FOTO CILENTO POWERPOINT\certosa-padula_finestra.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73727" y="4619290"/>
            <a:ext cx="2752291" cy="189394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3" name="Pagina iniziale 12">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Indietro o precedente 13">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Avanti o successivo 14">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811692150"/>
      </p:ext>
    </p:extLst>
  </p:cSld>
  <p:clrMapOvr>
    <a:masterClrMapping/>
  </p:clrMapOvr>
  <mc:AlternateContent xmlns:mc="http://schemas.openxmlformats.org/markup-compatibility/2006">
    <mc:Choice xmlns:p14="http://schemas.microsoft.com/office/powerpoint/2010/main" xmlns="" Requires="p14">
      <p:transition spd="slow" p14:dur="1600" advClick="0">
        <p:blinds dir="vert"/>
      </p:transition>
    </mc:Choice>
    <mc:Fallback>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1000"/>
                                        <p:tgtEl>
                                          <p:spTgt spid="9"/>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fade">
                                      <p:cBhvr>
                                        <p:cTn id="21" dur="500"/>
                                        <p:tgtEl>
                                          <p:spTgt spid="3075"/>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500"/>
                                        <p:tgtEl>
                                          <p:spTgt spid="3076"/>
                                        </p:tgtEl>
                                      </p:cBhvr>
                                    </p:animEffect>
                                  </p:childTnLst>
                                </p:cTn>
                              </p:par>
                            </p:childTnLst>
                          </p:cTn>
                        </p:par>
                        <p:par>
                          <p:cTn id="26" fill="hold">
                            <p:stCondLst>
                              <p:cond delay="3000"/>
                            </p:stCondLst>
                            <p:childTnLst>
                              <p:par>
                                <p:cTn id="27" presetID="6"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500"/>
                                        <p:tgtEl>
                                          <p:spTgt spid="13"/>
                                        </p:tgtEl>
                                      </p:cBhvr>
                                    </p:animEffect>
                                  </p:childTnLst>
                                </p:cTn>
                              </p:par>
                            </p:childTnLst>
                          </p:cTn>
                        </p:par>
                        <p:par>
                          <p:cTn id="30" fill="hold">
                            <p:stCondLst>
                              <p:cond delay="3500"/>
                            </p:stCondLst>
                            <p:childTnLst>
                              <p:par>
                                <p:cTn id="31" presetID="6"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500"/>
                                        <p:tgtEl>
                                          <p:spTgt spid="14"/>
                                        </p:tgtEl>
                                      </p:cBhvr>
                                    </p:animEffect>
                                  </p:childTnLst>
                                </p:cTn>
                              </p:par>
                            </p:childTnLst>
                          </p:cTn>
                        </p:par>
                        <p:par>
                          <p:cTn id="34" fill="hold">
                            <p:stCondLst>
                              <p:cond delay="4000"/>
                            </p:stCondLst>
                            <p:childTnLst>
                              <p:par>
                                <p:cTn id="35" presetID="6"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C9FCB"/>
            </a:gs>
            <a:gs pos="13000">
              <a:srgbClr val="F8B049"/>
            </a:gs>
            <a:gs pos="21001">
              <a:srgbClr val="F8B049"/>
            </a:gs>
            <a:gs pos="63000">
              <a:srgbClr val="FEE7F2"/>
            </a:gs>
            <a:gs pos="67000">
              <a:srgbClr val="F952A0"/>
            </a:gs>
            <a:gs pos="82001">
              <a:srgbClr val="FF66FF"/>
            </a:gs>
            <a:gs pos="100000">
              <a:srgbClr val="F8B049"/>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Pagina iniziale 3">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Indietro o precedente 4">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vanti o successivo 5">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2483768" y="303039"/>
            <a:ext cx="4476867" cy="923330"/>
          </a:xfrm>
          <a:prstGeom prst="rect">
            <a:avLst/>
          </a:prstGeom>
          <a:noFill/>
        </p:spPr>
        <p:txBody>
          <a:bodyPr wrap="none" lIns="91440" tIns="45720" rIns="91440" bIns="45720">
            <a:spAutoFit/>
          </a:bodyPr>
          <a:lstStyle/>
          <a:p>
            <a:pPr algn="ctr"/>
            <a:r>
              <a:rPr lang="it-IT"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DIGA ALENTO</a:t>
            </a:r>
            <a:endParaRPr lang="it-IT"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8" name="Picture 4" descr="C:\Users\Biagio\Desktop\FOTO CILENTO POWERPOINT\logo finale communicatioNow.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CasellaDiTesto 9"/>
          <p:cNvSpPr txBox="1"/>
          <p:nvPr/>
        </p:nvSpPr>
        <p:spPr>
          <a:xfrm>
            <a:off x="47245" y="1423625"/>
            <a:ext cx="4392488" cy="2308324"/>
          </a:xfrm>
          <a:prstGeom prst="rect">
            <a:avLst/>
          </a:prstGeom>
          <a:noFill/>
        </p:spPr>
        <p:txBody>
          <a:bodyPr wrap="square" rtlCol="0">
            <a:spAutoFit/>
          </a:bodyPr>
          <a:lstStyle/>
          <a:p>
            <a:r>
              <a:rPr lang="it-IT" dirty="0" smtClean="0"/>
              <a:t>Costruita </a:t>
            </a:r>
            <a:r>
              <a:rPr lang="it-IT" dirty="0"/>
              <a:t>n</a:t>
            </a:r>
            <a:r>
              <a:rPr lang="it-IT" dirty="0" smtClean="0"/>
              <a:t>egli anni sessanta per la valorizzazione del territorio, ma soprattutto per scopi irrigui, è stata sottoposta a una intensa opera di infrastrutturazione che ha visto la successiva nascita di un vero e proprio parco naturalistico sul fiume </a:t>
            </a:r>
            <a:r>
              <a:rPr lang="it-IT" dirty="0" err="1" smtClean="0"/>
              <a:t>Alento</a:t>
            </a:r>
            <a:r>
              <a:rPr lang="it-IT" dirty="0" smtClean="0"/>
              <a:t>, tutt’oggi visitato da numerosi turisti.</a:t>
            </a:r>
            <a:endParaRPr lang="it-IT" dirty="0"/>
          </a:p>
        </p:txBody>
      </p:sp>
      <p:pic>
        <p:nvPicPr>
          <p:cNvPr id="1029" name="Picture 5" descr="C:\Users\Biagio\Desktop\FOTO CILENTO POWERPOINT\diga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2663" y="1415139"/>
            <a:ext cx="4038600" cy="2447925"/>
          </a:xfrm>
          <a:prstGeom prst="round2DiagRect">
            <a:avLst>
              <a:gd name="adj1" fmla="val 16667"/>
              <a:gd name="adj2" fmla="val 0"/>
            </a:avLst>
          </a:prstGeom>
          <a:ln w="88900" cap="sq">
            <a:solidFill>
              <a:schemeClr val="accent5">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30" name="Picture 6" descr="C:\Users\Biagio\Desktop\FOTO CILENTO POWERPOINT\Diga_hom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4435450"/>
            <a:ext cx="7045101" cy="2240868"/>
          </a:xfrm>
          <a:prstGeom prst="ellipse">
            <a:avLst/>
          </a:prstGeom>
          <a:ln w="63500" cap="rnd">
            <a:solidFill>
              <a:srgbClr val="FF66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1836781"/>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100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p:cTn id="17" dur="500" fill="hold"/>
                                        <p:tgtEl>
                                          <p:spTgt spid="1029"/>
                                        </p:tgtEl>
                                        <p:attrNameLst>
                                          <p:attrName>ppt_w</p:attrName>
                                        </p:attrNameLst>
                                      </p:cBhvr>
                                      <p:tavLst>
                                        <p:tav tm="0">
                                          <p:val>
                                            <p:fltVal val="0"/>
                                          </p:val>
                                        </p:tav>
                                        <p:tav tm="100000">
                                          <p:val>
                                            <p:strVal val="#ppt_w"/>
                                          </p:val>
                                        </p:tav>
                                      </p:tavLst>
                                    </p:anim>
                                    <p:anim calcmode="lin" valueType="num">
                                      <p:cBhvr>
                                        <p:cTn id="18" dur="500" fill="hold"/>
                                        <p:tgtEl>
                                          <p:spTgt spid="1029"/>
                                        </p:tgtEl>
                                        <p:attrNameLst>
                                          <p:attrName>ppt_h</p:attrName>
                                        </p:attrNameLst>
                                      </p:cBhvr>
                                      <p:tavLst>
                                        <p:tav tm="0">
                                          <p:val>
                                            <p:fltVal val="0"/>
                                          </p:val>
                                        </p:tav>
                                        <p:tav tm="100000">
                                          <p:val>
                                            <p:strVal val="#ppt_h"/>
                                          </p:val>
                                        </p:tav>
                                      </p:tavLst>
                                    </p:anim>
                                    <p:anim calcmode="lin" valueType="num">
                                      <p:cBhvr>
                                        <p:cTn id="19" dur="500" fill="hold"/>
                                        <p:tgtEl>
                                          <p:spTgt spid="1029"/>
                                        </p:tgtEl>
                                        <p:attrNameLst>
                                          <p:attrName>style.rotation</p:attrName>
                                        </p:attrNameLst>
                                      </p:cBhvr>
                                      <p:tavLst>
                                        <p:tav tm="0">
                                          <p:val>
                                            <p:fltVal val="90"/>
                                          </p:val>
                                        </p:tav>
                                        <p:tav tm="100000">
                                          <p:val>
                                            <p:fltVal val="0"/>
                                          </p:val>
                                        </p:tav>
                                      </p:tavLst>
                                    </p:anim>
                                    <p:animEffect transition="in" filter="fade">
                                      <p:cBhvr>
                                        <p:cTn id="20" dur="500"/>
                                        <p:tgtEl>
                                          <p:spTgt spid="1029"/>
                                        </p:tgtEl>
                                      </p:cBhvr>
                                    </p:animEffect>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1030"/>
                                        </p:tgtEl>
                                        <p:attrNameLst>
                                          <p:attrName>style.visibility</p:attrName>
                                        </p:attrNameLst>
                                      </p:cBhvr>
                                      <p:to>
                                        <p:strVal val="visible"/>
                                      </p:to>
                                    </p:set>
                                    <p:anim calcmode="lin" valueType="num">
                                      <p:cBhvr>
                                        <p:cTn id="24" dur="500" fill="hold"/>
                                        <p:tgtEl>
                                          <p:spTgt spid="1030"/>
                                        </p:tgtEl>
                                        <p:attrNameLst>
                                          <p:attrName>ppt_w</p:attrName>
                                        </p:attrNameLst>
                                      </p:cBhvr>
                                      <p:tavLst>
                                        <p:tav tm="0">
                                          <p:val>
                                            <p:fltVal val="0"/>
                                          </p:val>
                                        </p:tav>
                                        <p:tav tm="100000">
                                          <p:val>
                                            <p:strVal val="#ppt_w"/>
                                          </p:val>
                                        </p:tav>
                                      </p:tavLst>
                                    </p:anim>
                                    <p:anim calcmode="lin" valueType="num">
                                      <p:cBhvr>
                                        <p:cTn id="25" dur="500" fill="hold"/>
                                        <p:tgtEl>
                                          <p:spTgt spid="1030"/>
                                        </p:tgtEl>
                                        <p:attrNameLst>
                                          <p:attrName>ppt_h</p:attrName>
                                        </p:attrNameLst>
                                      </p:cBhvr>
                                      <p:tavLst>
                                        <p:tav tm="0">
                                          <p:val>
                                            <p:fltVal val="0"/>
                                          </p:val>
                                        </p:tav>
                                        <p:tav tm="100000">
                                          <p:val>
                                            <p:strVal val="#ppt_h"/>
                                          </p:val>
                                        </p:tav>
                                      </p:tavLst>
                                    </p:anim>
                                    <p:anim calcmode="lin" valueType="num">
                                      <p:cBhvr>
                                        <p:cTn id="26" dur="500" fill="hold"/>
                                        <p:tgtEl>
                                          <p:spTgt spid="1030"/>
                                        </p:tgtEl>
                                        <p:attrNameLst>
                                          <p:attrName>style.rotation</p:attrName>
                                        </p:attrNameLst>
                                      </p:cBhvr>
                                      <p:tavLst>
                                        <p:tav tm="0">
                                          <p:val>
                                            <p:fltVal val="90"/>
                                          </p:val>
                                        </p:tav>
                                        <p:tav tm="100000">
                                          <p:val>
                                            <p:fltVal val="0"/>
                                          </p:val>
                                        </p:tav>
                                      </p:tavLst>
                                    </p:anim>
                                    <p:animEffect transition="in" filter="fade">
                                      <p:cBhvr>
                                        <p:cTn id="27" dur="500"/>
                                        <p:tgtEl>
                                          <p:spTgt spid="1030"/>
                                        </p:tgtEl>
                                      </p:cBhvr>
                                    </p:animEffect>
                                  </p:childTnLst>
                                </p:cTn>
                              </p:par>
                            </p:childTnLst>
                          </p:cTn>
                        </p:par>
                        <p:par>
                          <p:cTn id="28" fill="hold">
                            <p:stCondLst>
                              <p:cond delay="2500"/>
                            </p:stCondLst>
                            <p:childTnLst>
                              <p:par>
                                <p:cTn id="29" presetID="6"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500"/>
                                        <p:tgtEl>
                                          <p:spTgt spid="4"/>
                                        </p:tgtEl>
                                      </p:cBhvr>
                                    </p:animEffect>
                                  </p:childTnLst>
                                </p:cTn>
                              </p:par>
                            </p:childTnLst>
                          </p:cTn>
                        </p:par>
                        <p:par>
                          <p:cTn id="32" fill="hold">
                            <p:stCondLst>
                              <p:cond delay="3000"/>
                            </p:stCondLst>
                            <p:childTnLst>
                              <p:par>
                                <p:cTn id="33" presetID="6" presetClass="entr" presetSubtype="16"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500"/>
                                        <p:tgtEl>
                                          <p:spTgt spid="5"/>
                                        </p:tgtEl>
                                      </p:cBhvr>
                                    </p:animEffect>
                                  </p:childTnLst>
                                </p:cTn>
                              </p:par>
                            </p:childTnLst>
                          </p:cTn>
                        </p:par>
                        <p:par>
                          <p:cTn id="36" fill="hold">
                            <p:stCondLst>
                              <p:cond delay="3500"/>
                            </p:stCondLst>
                            <p:childTnLst>
                              <p:par>
                                <p:cTn id="37" presetID="6"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pattFill prst="lgConfetti">
          <a:fgClr>
            <a:srgbClr val="FF66FF"/>
          </a:fgClr>
          <a:bgClr>
            <a:schemeClr val="bg2"/>
          </a:bgClr>
        </a:pattFill>
        <a:effectLst/>
      </p:bgPr>
    </p:bg>
    <p:spTree>
      <p:nvGrpSpPr>
        <p:cNvPr id="1" name=""/>
        <p:cNvGrpSpPr/>
        <p:nvPr/>
      </p:nvGrpSpPr>
      <p:grpSpPr>
        <a:xfrm>
          <a:off x="0" y="0"/>
          <a:ext cx="0" cy="0"/>
          <a:chOff x="0" y="0"/>
          <a:chExt cx="0" cy="0"/>
        </a:xfrm>
      </p:grpSpPr>
      <p:sp>
        <p:nvSpPr>
          <p:cNvPr id="4" name="Rettangolo 3"/>
          <p:cNvSpPr/>
          <p:nvPr/>
        </p:nvSpPr>
        <p:spPr>
          <a:xfrm>
            <a:off x="1331640" y="89005"/>
            <a:ext cx="8401036"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FELITTO-GOLE DEL FIUME CALORE</a:t>
            </a:r>
            <a:endParaRPr lang="it-IT"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4" descr="C:\Users\Biagio\Desktop\FOTO CILENTO POWERPOINT\logo finale communicatioNow.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asellaDiTesto 7"/>
          <p:cNvSpPr txBox="1"/>
          <p:nvPr/>
        </p:nvSpPr>
        <p:spPr>
          <a:xfrm>
            <a:off x="2868245" y="1524506"/>
            <a:ext cx="3357387" cy="4247317"/>
          </a:xfrm>
          <a:prstGeom prst="rect">
            <a:avLst/>
          </a:prstGeom>
          <a:noFill/>
        </p:spPr>
        <p:txBody>
          <a:bodyPr wrap="square" rtlCol="0">
            <a:spAutoFit/>
          </a:bodyPr>
          <a:lstStyle/>
          <a:p>
            <a:pPr algn="ctr"/>
            <a:r>
              <a:rPr lang="it-IT" dirty="0" smtClean="0"/>
              <a:t>Piccolo comune nell’entroterra cilentano, immerso nella rigogliosa natura del Parco, celebre per il particolare tipo di fusillo, dalla forma allungata, che prende il nome di ‘felittese’ dal luogo d’origine. All’interno dei suoi confini troviamo le celebri gole del fiume Calore, con i caratteristici canyon dal colore immacolato e l’acqua turchese che scorre a una temperatura costante di quattordici gradi. </a:t>
            </a:r>
            <a:endParaRPr lang="it-IT" dirty="0"/>
          </a:p>
        </p:txBody>
      </p:sp>
      <p:pic>
        <p:nvPicPr>
          <p:cNvPr id="4098" name="Picture 2" descr="C:\Users\Biagio\Desktop\FOTO CILENTO POWERPOINT\Gole del Calore 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360255">
            <a:off x="6394631" y="1637998"/>
            <a:ext cx="2596232" cy="3889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099" name="Picture 3" descr="C:\Users\Biagio\Desktop\FOTO CILENTO POWERPOINT\download (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1356019">
            <a:off x="262472" y="1586496"/>
            <a:ext cx="2474152" cy="3800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Pagina iniziale 6">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Indietro o precedente 8">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Avanti o successivo 9">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286121522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000"/>
                                        <p:tgtEl>
                                          <p:spTgt spid="8"/>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barn(inVertical)">
                                      <p:cBhvr>
                                        <p:cTn id="17" dur="500"/>
                                        <p:tgtEl>
                                          <p:spTgt spid="4099"/>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barn(inVertical)">
                                      <p:cBhvr>
                                        <p:cTn id="21" dur="500"/>
                                        <p:tgtEl>
                                          <p:spTgt spid="4098"/>
                                        </p:tgtEl>
                                      </p:cBhvr>
                                    </p:animEffect>
                                  </p:childTnLst>
                                </p:cTn>
                              </p:par>
                            </p:childTnLst>
                          </p:cTn>
                        </p:par>
                        <p:par>
                          <p:cTn id="22" fill="hold">
                            <p:stCondLst>
                              <p:cond delay="2500"/>
                            </p:stCondLst>
                            <p:childTnLst>
                              <p:par>
                                <p:cTn id="23" presetID="6"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500"/>
                                        <p:tgtEl>
                                          <p:spTgt spid="7"/>
                                        </p:tgtEl>
                                      </p:cBhvr>
                                    </p:animEffect>
                                  </p:childTnLst>
                                </p:cTn>
                              </p:par>
                            </p:childTnLst>
                          </p:cTn>
                        </p:par>
                        <p:par>
                          <p:cTn id="26" fill="hold">
                            <p:stCondLst>
                              <p:cond delay="3000"/>
                            </p:stCondLst>
                            <p:childTnLst>
                              <p:par>
                                <p:cTn id="27" presetID="6"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500"/>
                                        <p:tgtEl>
                                          <p:spTgt spid="9"/>
                                        </p:tgtEl>
                                      </p:cBhvr>
                                    </p:animEffect>
                                  </p:childTnLst>
                                </p:cTn>
                              </p:par>
                            </p:childTnLst>
                          </p:cTn>
                        </p:par>
                        <p:par>
                          <p:cTn id="30" fill="hold">
                            <p:stCondLst>
                              <p:cond delay="3500"/>
                            </p:stCondLst>
                            <p:childTnLst>
                              <p:par>
                                <p:cTn id="31" presetID="6"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7"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BEAC7"/>
            </a:gs>
            <a:gs pos="17999">
              <a:schemeClr val="bg2">
                <a:lumMod val="90000"/>
              </a:schemeClr>
            </a:gs>
            <a:gs pos="36000">
              <a:srgbClr val="FAC77D"/>
            </a:gs>
            <a:gs pos="61000">
              <a:srgbClr val="FFFF00"/>
            </a:gs>
            <a:gs pos="82001">
              <a:srgbClr val="FF66FF"/>
            </a:gs>
            <a:gs pos="100000">
              <a:srgbClr val="FEE7F2"/>
            </a:gs>
          </a:gsLst>
          <a:lin ang="5400000" scaled="0"/>
        </a:gradFill>
        <a:effectLst/>
      </p:bgPr>
    </p:bg>
    <p:spTree>
      <p:nvGrpSpPr>
        <p:cNvPr id="1" name=""/>
        <p:cNvGrpSpPr/>
        <p:nvPr/>
      </p:nvGrpSpPr>
      <p:grpSpPr>
        <a:xfrm>
          <a:off x="0" y="0"/>
          <a:ext cx="0" cy="0"/>
          <a:chOff x="0" y="0"/>
          <a:chExt cx="0" cy="0"/>
        </a:xfrm>
      </p:grpSpPr>
      <p:sp>
        <p:nvSpPr>
          <p:cNvPr id="3" name="Rettangolo 2"/>
          <p:cNvSpPr/>
          <p:nvPr/>
        </p:nvSpPr>
        <p:spPr>
          <a:xfrm>
            <a:off x="988892" y="548680"/>
            <a:ext cx="7959295" cy="923330"/>
          </a:xfrm>
          <a:prstGeom prst="rect">
            <a:avLst/>
          </a:prstGeom>
          <a:noFill/>
        </p:spPr>
        <p:txBody>
          <a:bodyPr wrap="none" lIns="91440" tIns="45720" rIns="91440" bIns="45720">
            <a:spAutoFit/>
          </a:bodyPr>
          <a:lstStyle/>
          <a:p>
            <a:pPr algn="ctr"/>
            <a:r>
              <a:rPr lang="it-IT"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GROTTE </a:t>
            </a:r>
            <a:r>
              <a:rPr lang="it-IT" sz="5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a:t>
            </a:r>
            <a:r>
              <a:rPr lang="it-IT"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CASTELCIVITA</a:t>
            </a:r>
            <a:endParaRPr lang="it-IT"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4" descr="C:\Users\Biagio\Desktop\FOTO CILENTO POWERPOINT\logo finale communicatioNow.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0" y="1428736"/>
            <a:ext cx="3571868" cy="3416320"/>
          </a:xfrm>
          <a:prstGeom prst="rect">
            <a:avLst/>
          </a:prstGeom>
          <a:noFill/>
        </p:spPr>
        <p:txBody>
          <a:bodyPr wrap="square" rtlCol="0">
            <a:spAutoFit/>
          </a:bodyPr>
          <a:lstStyle/>
          <a:p>
            <a:pPr algn="just"/>
            <a:r>
              <a:rPr lang="it-IT" dirty="0" smtClean="0"/>
              <a:t>Cavità carsiche situate nel cuore del Cilento, suddivise in tre settori, visitabili solo in parte, con l’ultimo ambiente completamente sommerso dall’acqua, e la fascia intermedia avvolta nell’oscurità e percorribile con apposite torce e tour organizzati. Scoperte per caso da due fratelli, furono utilizzate come rifugio durante i conflitti bellici mondiali.</a:t>
            </a:r>
            <a:endParaRPr lang="it-IT" dirty="0"/>
          </a:p>
        </p:txBody>
      </p:sp>
      <p:pic>
        <p:nvPicPr>
          <p:cNvPr id="1026" name="Picture 2" descr="C:\Users\Biagio\Desktop\FOTO CILENTO POWERPOINT\castciv3909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0430" y="2214554"/>
            <a:ext cx="3172351" cy="422142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7" name="Picture 3" descr="C:\Users\Biagio\Desktop\FOTO CILENTO POWERPOINT\images (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38503" y="1439749"/>
            <a:ext cx="2309684" cy="153699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8" name="Picture 4" descr="C:\Users\Biagio\Desktop\FOTO CILENTO POWERPOINT\428900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3528" y="4984410"/>
            <a:ext cx="2952328" cy="195476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0" name="Indietro o precedente 9">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Avanti o successivo 10">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Pagina iniziale 12">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6073757"/>
      </p:ext>
    </p:extLst>
  </p:cSld>
  <p:clrMapOvr>
    <a:masterClrMapping/>
  </p:clrMapOvr>
  <p:transition spd="slow" advClick="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000"/>
                                        <p:tgtEl>
                                          <p:spTgt spid="5"/>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arn(inVertical)">
                                      <p:cBhvr>
                                        <p:cTn id="17" dur="500"/>
                                        <p:tgtEl>
                                          <p:spTgt spid="1027"/>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arn(inVertical)">
                                      <p:cBhvr>
                                        <p:cTn id="21" dur="500"/>
                                        <p:tgtEl>
                                          <p:spTgt spid="1026"/>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barn(inVertical)">
                                      <p:cBhvr>
                                        <p:cTn id="25" dur="500"/>
                                        <p:tgtEl>
                                          <p:spTgt spid="1028"/>
                                        </p:tgtEl>
                                      </p:cBhvr>
                                    </p:animEffect>
                                  </p:childTnLst>
                                </p:cTn>
                              </p:par>
                            </p:childTnLst>
                          </p:cTn>
                        </p:par>
                        <p:par>
                          <p:cTn id="26" fill="hold">
                            <p:stCondLst>
                              <p:cond delay="3000"/>
                            </p:stCondLst>
                            <p:childTnLst>
                              <p:par>
                                <p:cTn id="27" presetID="6"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500"/>
                                        <p:tgtEl>
                                          <p:spTgt spid="13"/>
                                        </p:tgtEl>
                                      </p:cBhvr>
                                    </p:animEffect>
                                  </p:childTnLst>
                                </p:cTn>
                              </p:par>
                            </p:childTnLst>
                          </p:cTn>
                        </p:par>
                        <p:par>
                          <p:cTn id="30" fill="hold">
                            <p:stCondLst>
                              <p:cond delay="3500"/>
                            </p:stCondLst>
                            <p:childTnLst>
                              <p:par>
                                <p:cTn id="31" presetID="6"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500"/>
                                        <p:tgtEl>
                                          <p:spTgt spid="10"/>
                                        </p:tgtEl>
                                      </p:cBhvr>
                                    </p:animEffect>
                                  </p:childTnLst>
                                </p:cTn>
                              </p:par>
                            </p:childTnLst>
                          </p:cTn>
                        </p:par>
                        <p:par>
                          <p:cTn id="34" fill="hold">
                            <p:stCondLst>
                              <p:cond delay="4000"/>
                            </p:stCondLst>
                            <p:childTnLst>
                              <p:par>
                                <p:cTn id="35" presetID="6"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iagio\Desktop\FOTO CILENTO POWERPOINT\cilento_karte_en_06.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520" y="269385"/>
            <a:ext cx="8496944" cy="658838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Biagio\Desktop\FOTO CILENTO POWERPOINT\logo finale communicatioNow.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Pagina iniziale 9">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Indietro o precedente 10">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Avanti o successivo 11">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4159608633"/>
      </p:ext>
    </p:extLst>
  </p:cSld>
  <p:clrMapOvr>
    <a:masterClrMapping/>
  </p:clrMapOvr>
  <mc:AlternateContent xmlns:mc="http://schemas.openxmlformats.org/markup-compatibility/2006">
    <mc:Choice xmlns:p14="http://schemas.microsoft.com/office/powerpoint/2010/main" xmlns="" Requires="p14">
      <p:transition spd="slow" p14:dur="2500" advClick="0">
        <p14:vortex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500"/>
                                        <p:tgtEl>
                                          <p:spTgt spid="11"/>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66FF"/>
            </a:gs>
            <a:gs pos="25000">
              <a:srgbClr val="FFFFCC"/>
            </a:gs>
            <a:gs pos="50000">
              <a:srgbClr val="66FF66"/>
            </a:gs>
            <a:gs pos="75000">
              <a:schemeClr val="accent3">
                <a:lumMod val="60000"/>
                <a:lumOff val="40000"/>
              </a:schemeClr>
            </a:gs>
            <a:gs pos="100000">
              <a:schemeClr val="bg2">
                <a:lumMod val="9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CasellaDiTesto 3"/>
          <p:cNvSpPr txBox="1"/>
          <p:nvPr/>
        </p:nvSpPr>
        <p:spPr>
          <a:xfrm>
            <a:off x="251520" y="1085622"/>
            <a:ext cx="3312368" cy="3970318"/>
          </a:xfrm>
          <a:prstGeom prst="rect">
            <a:avLst/>
          </a:prstGeom>
          <a:noFill/>
        </p:spPr>
        <p:txBody>
          <a:bodyPr wrap="square" rtlCol="0">
            <a:spAutoFit/>
          </a:bodyPr>
          <a:lstStyle/>
          <a:p>
            <a:r>
              <a:rPr lang="it-IT" dirty="0" smtClean="0"/>
              <a:t>Antichissimo comune arroccato sui monti, fondato nel terzo secolo dopo Cristo, ebbe un passato glorioso con vestigia che testimoniano i fasti di tempi lontani. Numerose sono le testimonianze delle epoche andate, palazzi nobiliari e un teatro comunale posto a ricordo di quando l’abitato era capoluogo dell’omonimo mandamento sotto i Borbone e durante il Regno d’Italia.</a:t>
            </a:r>
            <a:endParaRPr lang="it-IT" dirty="0"/>
          </a:p>
        </p:txBody>
      </p:sp>
      <p:sp>
        <p:nvSpPr>
          <p:cNvPr id="6" name="Rettangolo 5"/>
          <p:cNvSpPr/>
          <p:nvPr/>
        </p:nvSpPr>
        <p:spPr>
          <a:xfrm>
            <a:off x="2727355" y="188640"/>
            <a:ext cx="3041217" cy="923330"/>
          </a:xfrm>
          <a:prstGeom prst="rect">
            <a:avLst/>
          </a:prstGeom>
          <a:noFill/>
        </p:spPr>
        <p:txBody>
          <a:bodyPr wrap="none" lIns="91440" tIns="45720" rIns="91440" bIns="45720">
            <a:spAutoFit/>
          </a:bodyPr>
          <a:lstStyle/>
          <a:p>
            <a:pPr algn="ctr"/>
            <a:r>
              <a:rPr lang="it-IT" sz="5400" b="1" dirty="0" smtClean="0">
                <a:ln w="19050">
                  <a:solidFill>
                    <a:schemeClr val="tx2">
                      <a:tint val="1000"/>
                    </a:schemeClr>
                  </a:solidFill>
                  <a:prstDash val="solid"/>
                </a:ln>
                <a:solidFill>
                  <a:srgbClr val="FF66FF"/>
                </a:solidFill>
                <a:effectLst>
                  <a:outerShdw blurRad="50000" dist="50800" dir="7500000" algn="tl">
                    <a:srgbClr val="000000">
                      <a:shade val="5000"/>
                      <a:alpha val="35000"/>
                    </a:srgbClr>
                  </a:outerShdw>
                </a:effectLst>
              </a:rPr>
              <a:t>LAURINO</a:t>
            </a:r>
            <a:endParaRPr lang="it-IT" sz="5400" b="1" dirty="0">
              <a:ln w="19050">
                <a:solidFill>
                  <a:schemeClr val="tx2">
                    <a:tint val="1000"/>
                  </a:schemeClr>
                </a:solidFill>
                <a:prstDash val="solid"/>
              </a:ln>
              <a:solidFill>
                <a:srgbClr val="FF66FF"/>
              </a:solidFill>
              <a:effectLst>
                <a:outerShdw blurRad="50000" dist="50800" dir="7500000" algn="tl">
                  <a:srgbClr val="000000">
                    <a:shade val="5000"/>
                    <a:alpha val="35000"/>
                  </a:srgbClr>
                </a:outerShdw>
              </a:effectLst>
            </a:endParaRPr>
          </a:p>
        </p:txBody>
      </p:sp>
      <p:pic>
        <p:nvPicPr>
          <p:cNvPr id="7" name="Picture 4" descr="C:\Users\Biagio\Desktop\FOTO CILENTO POWERPOINT\logo finale communicatioNow.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Biagio\Desktop\FOTO CILENTO POWERPOINT\download (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1055505"/>
            <a:ext cx="2286000" cy="1514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2051" name="Picture 3" descr="C:\Users\Biagio\Desktop\FOTO CILENTO POWERPOINT\images (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16216" y="4221088"/>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2052" name="Picture 4" descr="C:\Users\Biagio\Desktop\FOTO CILENTO POWERPOINT\download (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70084" y="2067883"/>
            <a:ext cx="2422156" cy="28180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
        <p:nvSpPr>
          <p:cNvPr id="11" name="Indietro o precedente 10">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Avanti o successivo 11">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Pagina iniziale 12">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2714612" y="2285992"/>
            <a:ext cx="5934627" cy="369332"/>
          </a:xfrm>
          <a:prstGeom prst="rect">
            <a:avLst/>
          </a:prstGeom>
          <a:noFill/>
        </p:spPr>
        <p:txBody>
          <a:bodyPr wrap="square" rtlCol="0">
            <a:spAutoFit/>
          </a:bodyPr>
          <a:lstStyle/>
          <a:p>
            <a:pPr algn="ctr"/>
            <a:r>
              <a:rPr lang="it-IT" dirty="0" smtClean="0"/>
              <a:t>.</a:t>
            </a:r>
            <a:endParaRPr lang="it-IT" dirty="0"/>
          </a:p>
        </p:txBody>
      </p:sp>
    </p:spTree>
    <p:extLst>
      <p:ext uri="{BB962C8B-B14F-4D97-AF65-F5344CB8AC3E}">
        <p14:creationId xmlns:p14="http://schemas.microsoft.com/office/powerpoint/2010/main" xmlns="" val="1169095193"/>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6" presetClass="entr" presetSubtype="2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par>
                          <p:cTn id="13" fill="hold">
                            <p:stCondLst>
                              <p:cond delay="2500"/>
                            </p:stCondLst>
                            <p:childTnLst>
                              <p:par>
                                <p:cTn id="14" presetID="4" presetClass="entr" presetSubtype="16"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box(in)">
                                      <p:cBhvr>
                                        <p:cTn id="16" dur="500"/>
                                        <p:tgtEl>
                                          <p:spTgt spid="2050"/>
                                        </p:tgtEl>
                                      </p:cBhvr>
                                    </p:animEffect>
                                  </p:childTnLst>
                                </p:cTn>
                              </p:par>
                            </p:childTnLst>
                          </p:cTn>
                        </p:par>
                        <p:par>
                          <p:cTn id="17" fill="hold">
                            <p:stCondLst>
                              <p:cond delay="3000"/>
                            </p:stCondLst>
                            <p:childTnLst>
                              <p:par>
                                <p:cTn id="18" presetID="4" presetClass="entr" presetSubtype="16" fill="hold" nodeType="after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box(in)">
                                      <p:cBhvr>
                                        <p:cTn id="20" dur="500"/>
                                        <p:tgtEl>
                                          <p:spTgt spid="2052"/>
                                        </p:tgtEl>
                                      </p:cBhvr>
                                    </p:animEffect>
                                  </p:childTnLst>
                                </p:cTn>
                              </p:par>
                            </p:childTnLst>
                          </p:cTn>
                        </p:par>
                        <p:par>
                          <p:cTn id="21" fill="hold">
                            <p:stCondLst>
                              <p:cond delay="3500"/>
                            </p:stCondLst>
                            <p:childTnLst>
                              <p:par>
                                <p:cTn id="22" presetID="4" presetClass="entr" presetSubtype="16" fill="hold" nodeType="after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box(in)">
                                      <p:cBhvr>
                                        <p:cTn id="24" dur="500"/>
                                        <p:tgtEl>
                                          <p:spTgt spid="2051"/>
                                        </p:tgtEl>
                                      </p:cBhvr>
                                    </p:animEffect>
                                  </p:childTnLst>
                                </p:cTn>
                              </p:par>
                            </p:childTnLst>
                          </p:cTn>
                        </p:par>
                        <p:par>
                          <p:cTn id="25" fill="hold">
                            <p:stCondLst>
                              <p:cond delay="4000"/>
                            </p:stCondLst>
                            <p:childTnLst>
                              <p:par>
                                <p:cTn id="26" presetID="6"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500"/>
                                        <p:tgtEl>
                                          <p:spTgt spid="13"/>
                                        </p:tgtEl>
                                      </p:cBhvr>
                                    </p:animEffect>
                                  </p:childTnLst>
                                </p:cTn>
                              </p:par>
                            </p:childTnLst>
                          </p:cTn>
                        </p:par>
                        <p:par>
                          <p:cTn id="29" fill="hold">
                            <p:stCondLst>
                              <p:cond delay="4500"/>
                            </p:stCondLst>
                            <p:childTnLst>
                              <p:par>
                                <p:cTn id="30" presetID="6"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500"/>
                                        <p:tgtEl>
                                          <p:spTgt spid="11"/>
                                        </p:tgtEl>
                                      </p:cBhvr>
                                    </p:animEffect>
                                  </p:childTnLst>
                                </p:cTn>
                              </p:par>
                            </p:childTnLst>
                          </p:cTn>
                        </p:par>
                        <p:par>
                          <p:cTn id="33" fill="hold">
                            <p:stCondLst>
                              <p:cond delay="5000"/>
                            </p:stCondLst>
                            <p:childTnLst>
                              <p:par>
                                <p:cTn id="34" presetID="6" presetClass="entr" presetSubtype="16"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4000"/>
                <a:satMod val="160000"/>
                <a:lumMod val="160000"/>
              </a:schemeClr>
            </a:gs>
            <a:gs pos="42000">
              <a:schemeClr val="accent3">
                <a:lumMod val="60000"/>
                <a:lumOff val="40000"/>
              </a:schemeClr>
            </a:gs>
            <a:gs pos="100000">
              <a:srgbClr val="F6CB60"/>
            </a:gs>
          </a:gsLst>
          <a:path path="circle">
            <a:fillToRect l="24000" t="44000" r="24000" b="12000"/>
          </a:path>
        </a:gradFill>
        <a:effectLst/>
      </p:bgPr>
    </p:bg>
    <p:spTree>
      <p:nvGrpSpPr>
        <p:cNvPr id="1" name=""/>
        <p:cNvGrpSpPr/>
        <p:nvPr/>
      </p:nvGrpSpPr>
      <p:grpSpPr>
        <a:xfrm>
          <a:off x="0" y="0"/>
          <a:ext cx="0" cy="0"/>
          <a:chOff x="0" y="0"/>
          <a:chExt cx="0" cy="0"/>
        </a:xfrm>
      </p:grpSpPr>
      <p:sp>
        <p:nvSpPr>
          <p:cNvPr id="4" name="Rettangolo 3"/>
          <p:cNvSpPr/>
          <p:nvPr/>
        </p:nvSpPr>
        <p:spPr>
          <a:xfrm>
            <a:off x="2051720" y="404664"/>
            <a:ext cx="480291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MONTE SACRO</a:t>
            </a:r>
            <a:endParaRPr lang="it-IT"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Picture 4" descr="C:\Users\Biagio\Desktop\FOTO CILENTO POWERPOINT\logo finale communicatioNow.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sellaDiTesto 5"/>
          <p:cNvSpPr txBox="1"/>
          <p:nvPr/>
        </p:nvSpPr>
        <p:spPr>
          <a:xfrm>
            <a:off x="1875773" y="1812366"/>
            <a:ext cx="5934627" cy="1477328"/>
          </a:xfrm>
          <a:prstGeom prst="rect">
            <a:avLst/>
          </a:prstGeom>
          <a:noFill/>
        </p:spPr>
        <p:txBody>
          <a:bodyPr wrap="square" rtlCol="0">
            <a:spAutoFit/>
          </a:bodyPr>
          <a:lstStyle/>
          <a:p>
            <a:pPr algn="ctr"/>
            <a:r>
              <a:rPr lang="it-IT" dirty="0" smtClean="0"/>
              <a:t>E’ </a:t>
            </a:r>
            <a:r>
              <a:rPr lang="it-IT" dirty="0"/>
              <a:t>il santuario mariano più alto </a:t>
            </a:r>
            <a:r>
              <a:rPr lang="it-IT" dirty="0" smtClean="0"/>
              <a:t>d'Italia. </a:t>
            </a:r>
          </a:p>
          <a:p>
            <a:pPr algn="ctr"/>
            <a:r>
              <a:rPr lang="it-IT" dirty="0" smtClean="0"/>
              <a:t>Il </a:t>
            </a:r>
            <a:r>
              <a:rPr lang="it-IT" dirty="0"/>
              <a:t>sito religioso </a:t>
            </a:r>
            <a:r>
              <a:rPr lang="it-IT" dirty="0" smtClean="0"/>
              <a:t>è </a:t>
            </a:r>
            <a:r>
              <a:rPr lang="it-IT" dirty="0"/>
              <a:t>meta </a:t>
            </a:r>
            <a:r>
              <a:rPr lang="it-IT" dirty="0" smtClean="0"/>
              <a:t>ogni anno di numerosi </a:t>
            </a:r>
            <a:r>
              <a:rPr lang="it-IT" dirty="0"/>
              <a:t>pellegrinaggi fin dal XIV secolo ed è noto per essere uno straordinario punto panoramico </a:t>
            </a:r>
            <a:r>
              <a:rPr lang="it-IT" dirty="0" smtClean="0"/>
              <a:t>sull’intero comprensorio.</a:t>
            </a:r>
            <a:endParaRPr lang="it-IT" dirty="0"/>
          </a:p>
        </p:txBody>
      </p:sp>
      <p:pic>
        <p:nvPicPr>
          <p:cNvPr id="11266" name="Picture 2" descr="C:\Users\Biagio\Desktop\FOTO CILENTO POWERPOINT\MonteGebilsonNor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95540" y="3573016"/>
            <a:ext cx="3258966" cy="2447846"/>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1267" name="Picture 3" descr="C:\Users\Biagio\Desktop\FOTO CILENTO POWERPOINT\downloa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b="5837"/>
          <a:stretch>
            <a:fillRect/>
          </a:stretch>
        </p:blipFill>
        <p:spPr bwMode="auto">
          <a:xfrm>
            <a:off x="256022" y="3573016"/>
            <a:ext cx="3239503" cy="242775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3" name="Pagina iniziale 12">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Indietro o precedente 13">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Avanti o successivo 14">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791137897"/>
      </p:ext>
    </p:extLst>
  </p:cSld>
  <p:clrMapOvr>
    <a:masterClrMapping/>
  </p:clrMapOvr>
  <p:transition spd="slow" advClick="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wipe(down)">
                                      <p:cBhvr>
                                        <p:cTn id="17" dur="500"/>
                                        <p:tgtEl>
                                          <p:spTgt spid="11267"/>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1266"/>
                                        </p:tgtEl>
                                        <p:attrNameLst>
                                          <p:attrName>style.visibility</p:attrName>
                                        </p:attrNameLst>
                                      </p:cBhvr>
                                      <p:to>
                                        <p:strVal val="visible"/>
                                      </p:to>
                                    </p:set>
                                    <p:animEffect transition="in" filter="wipe(down)">
                                      <p:cBhvr>
                                        <p:cTn id="21" dur="500"/>
                                        <p:tgtEl>
                                          <p:spTgt spid="11266"/>
                                        </p:tgtEl>
                                      </p:cBhvr>
                                    </p:animEffect>
                                  </p:childTnLst>
                                </p:cTn>
                              </p:par>
                            </p:childTnLst>
                          </p:cTn>
                        </p:par>
                        <p:par>
                          <p:cTn id="22" fill="hold">
                            <p:stCondLst>
                              <p:cond delay="2500"/>
                            </p:stCondLst>
                            <p:childTnLst>
                              <p:par>
                                <p:cTn id="23" presetID="6"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500"/>
                                        <p:tgtEl>
                                          <p:spTgt spid="13"/>
                                        </p:tgtEl>
                                      </p:cBhvr>
                                    </p:animEffect>
                                  </p:childTnLst>
                                </p:cTn>
                              </p:par>
                            </p:childTnLst>
                          </p:cTn>
                        </p:par>
                        <p:par>
                          <p:cTn id="26" fill="hold">
                            <p:stCondLst>
                              <p:cond delay="3000"/>
                            </p:stCondLst>
                            <p:childTnLst>
                              <p:par>
                                <p:cTn id="27" presetID="6"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500"/>
                                        <p:tgtEl>
                                          <p:spTgt spid="14"/>
                                        </p:tgtEl>
                                      </p:cBhvr>
                                    </p:animEffect>
                                  </p:childTnLst>
                                </p:cTn>
                              </p:par>
                            </p:childTnLst>
                          </p:cTn>
                        </p:par>
                        <p:par>
                          <p:cTn id="30" fill="hold">
                            <p:stCondLst>
                              <p:cond delay="3500"/>
                            </p:stCondLst>
                            <p:childTnLst>
                              <p:par>
                                <p:cTn id="31" presetID="6"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CC"/>
            </a:gs>
            <a:gs pos="42000">
              <a:schemeClr val="bg2">
                <a:tint val="94000"/>
                <a:shade val="94000"/>
                <a:satMod val="160000"/>
                <a:lumMod val="130000"/>
              </a:schemeClr>
            </a:gs>
            <a:gs pos="100000">
              <a:srgbClr val="FFC000"/>
            </a:gs>
          </a:gsLst>
          <a:lin ang="2700000" scaled="1"/>
          <a:tileRect/>
        </a:gradFill>
        <a:effectLst/>
      </p:bgPr>
    </p:bg>
    <p:spTree>
      <p:nvGrpSpPr>
        <p:cNvPr id="1" name=""/>
        <p:cNvGrpSpPr/>
        <p:nvPr/>
      </p:nvGrpSpPr>
      <p:grpSpPr>
        <a:xfrm>
          <a:off x="0" y="0"/>
          <a:ext cx="0" cy="0"/>
          <a:chOff x="0" y="0"/>
          <a:chExt cx="0" cy="0"/>
        </a:xfrm>
      </p:grpSpPr>
      <p:pic>
        <p:nvPicPr>
          <p:cNvPr id="4" name="Picture 4" descr="C:\Users\Biagio\Desktop\FOTO CILENTO POWERPOINT\logo finale communicatioNow.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ttangolo 4"/>
          <p:cNvSpPr/>
          <p:nvPr/>
        </p:nvSpPr>
        <p:spPr>
          <a:xfrm>
            <a:off x="473229" y="620688"/>
            <a:ext cx="8670771"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MORIGERATI-OASI DEL FIUME BUSSENTO</a:t>
            </a:r>
            <a:endParaRPr lang="it-IT"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CasellaDiTesto 5"/>
          <p:cNvSpPr txBox="1"/>
          <p:nvPr/>
        </p:nvSpPr>
        <p:spPr>
          <a:xfrm>
            <a:off x="2987824" y="3212974"/>
            <a:ext cx="3168352" cy="1200329"/>
          </a:xfrm>
          <a:prstGeom prst="rect">
            <a:avLst/>
          </a:prstGeom>
          <a:noFill/>
        </p:spPr>
        <p:txBody>
          <a:bodyPr wrap="square" rtlCol="0">
            <a:spAutoFit/>
          </a:bodyPr>
          <a:lstStyle/>
          <a:p>
            <a:r>
              <a:rPr lang="it-IT" dirty="0" smtClean="0"/>
              <a:t>Situato in zona </a:t>
            </a:r>
            <a:r>
              <a:rPr lang="it-IT" dirty="0"/>
              <a:t>collinare </a:t>
            </a:r>
            <a:r>
              <a:rPr lang="it-IT" dirty="0" smtClean="0"/>
              <a:t>è </a:t>
            </a:r>
            <a:r>
              <a:rPr lang="it-IT" dirty="0"/>
              <a:t>noto per le oasi del WWF, </a:t>
            </a:r>
            <a:r>
              <a:rPr lang="it-IT" dirty="0" smtClean="0"/>
              <a:t>in coincidenza della risorgenza </a:t>
            </a:r>
            <a:r>
              <a:rPr lang="it-IT" dirty="0"/>
              <a:t>del fiume </a:t>
            </a:r>
            <a:r>
              <a:rPr lang="it-IT" dirty="0" smtClean="0"/>
              <a:t>Bussento.</a:t>
            </a:r>
            <a:endParaRPr lang="it-IT" dirty="0"/>
          </a:p>
        </p:txBody>
      </p:sp>
      <p:pic>
        <p:nvPicPr>
          <p:cNvPr id="13314" name="Picture 2" descr="C:\Users\Biagio\Desktop\FOTO CILENTO POWERPOINT\L412057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469477"/>
            <a:ext cx="2892290" cy="17434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13315" name="Picture 3" descr="C:\Users\Biagio\Desktop\FOTO CILENTO POWERPOINT\0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14476" y="4438026"/>
            <a:ext cx="2976431" cy="19852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13" name="Pagina iniziale 12">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Indietro o precedente 13">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Avanti o successivo 14">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C:\Documents and Settings\Pc\Desktop\images.jpg"/>
          <p:cNvPicPr>
            <a:picLocks noChangeAspect="1" noChangeArrowheads="1"/>
          </p:cNvPicPr>
          <p:nvPr/>
        </p:nvPicPr>
        <p:blipFill>
          <a:blip r:embed="rId5" cstate="print"/>
          <a:srcRect/>
          <a:stretch>
            <a:fillRect/>
          </a:stretch>
        </p:blipFill>
        <p:spPr bwMode="auto">
          <a:xfrm>
            <a:off x="6000760" y="1500174"/>
            <a:ext cx="2980485" cy="1976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C:\Documents and Settings\Pc\Desktop\images (1).jpg"/>
          <p:cNvPicPr>
            <a:picLocks noChangeAspect="1" noChangeArrowheads="1"/>
          </p:cNvPicPr>
          <p:nvPr/>
        </p:nvPicPr>
        <p:blipFill>
          <a:blip r:embed="rId6" cstate="print"/>
          <a:srcRect/>
          <a:stretch>
            <a:fillRect/>
          </a:stretch>
        </p:blipFill>
        <p:spPr bwMode="auto">
          <a:xfrm>
            <a:off x="214282" y="4429132"/>
            <a:ext cx="2857520" cy="1901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818816675"/>
      </p:ext>
    </p:extLst>
  </p:cSld>
  <p:clrMapOvr>
    <a:masterClrMapping/>
  </p:clrMapOvr>
  <p:transition spd="slow" advClick="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childTnLst>
                          </p:cTn>
                        </p:par>
                        <p:par>
                          <p:cTn id="14" fill="hold">
                            <p:stCondLst>
                              <p:cond delay="1500"/>
                            </p:stCondLst>
                            <p:childTnLst>
                              <p:par>
                                <p:cTn id="15" presetID="55" presetClass="entr" presetSubtype="0" fill="hold" nodeType="afterEffect">
                                  <p:stCondLst>
                                    <p:cond delay="0"/>
                                  </p:stCondLst>
                                  <p:childTnLst>
                                    <p:set>
                                      <p:cBhvr>
                                        <p:cTn id="16" dur="1" fill="hold">
                                          <p:stCondLst>
                                            <p:cond delay="0"/>
                                          </p:stCondLst>
                                        </p:cTn>
                                        <p:tgtEl>
                                          <p:spTgt spid="13314"/>
                                        </p:tgtEl>
                                        <p:attrNameLst>
                                          <p:attrName>style.visibility</p:attrName>
                                        </p:attrNameLst>
                                      </p:cBhvr>
                                      <p:to>
                                        <p:strVal val="visible"/>
                                      </p:to>
                                    </p:set>
                                    <p:anim calcmode="lin" valueType="num">
                                      <p:cBhvr>
                                        <p:cTn id="17" dur="500" fill="hold"/>
                                        <p:tgtEl>
                                          <p:spTgt spid="13314"/>
                                        </p:tgtEl>
                                        <p:attrNameLst>
                                          <p:attrName>ppt_w</p:attrName>
                                        </p:attrNameLst>
                                      </p:cBhvr>
                                      <p:tavLst>
                                        <p:tav tm="0">
                                          <p:val>
                                            <p:strVal val="#ppt_w*0.70"/>
                                          </p:val>
                                        </p:tav>
                                        <p:tav tm="100000">
                                          <p:val>
                                            <p:strVal val="#ppt_w"/>
                                          </p:val>
                                        </p:tav>
                                      </p:tavLst>
                                    </p:anim>
                                    <p:anim calcmode="lin" valueType="num">
                                      <p:cBhvr>
                                        <p:cTn id="18" dur="500" fill="hold"/>
                                        <p:tgtEl>
                                          <p:spTgt spid="13314"/>
                                        </p:tgtEl>
                                        <p:attrNameLst>
                                          <p:attrName>ppt_h</p:attrName>
                                        </p:attrNameLst>
                                      </p:cBhvr>
                                      <p:tavLst>
                                        <p:tav tm="0">
                                          <p:val>
                                            <p:strVal val="#ppt_h"/>
                                          </p:val>
                                        </p:tav>
                                        <p:tav tm="100000">
                                          <p:val>
                                            <p:strVal val="#ppt_h"/>
                                          </p:val>
                                        </p:tav>
                                      </p:tavLst>
                                    </p:anim>
                                    <p:animEffect transition="in" filter="fade">
                                      <p:cBhvr>
                                        <p:cTn id="19" dur="500"/>
                                        <p:tgtEl>
                                          <p:spTgt spid="13314"/>
                                        </p:tgtEl>
                                      </p:cBhvr>
                                    </p:animEffect>
                                  </p:childTnLst>
                                </p:cTn>
                              </p:par>
                            </p:childTnLst>
                          </p:cTn>
                        </p:par>
                        <p:par>
                          <p:cTn id="20" fill="hold">
                            <p:stCondLst>
                              <p:cond delay="2000"/>
                            </p:stCondLst>
                            <p:childTnLst>
                              <p:par>
                                <p:cTn id="21" presetID="55"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500" fill="hold"/>
                                        <p:tgtEl>
                                          <p:spTgt spid="1026"/>
                                        </p:tgtEl>
                                        <p:attrNameLst>
                                          <p:attrName>ppt_w</p:attrName>
                                        </p:attrNameLst>
                                      </p:cBhvr>
                                      <p:tavLst>
                                        <p:tav tm="0">
                                          <p:val>
                                            <p:strVal val="#ppt_w*0.70"/>
                                          </p:val>
                                        </p:tav>
                                        <p:tav tm="100000">
                                          <p:val>
                                            <p:strVal val="#ppt_w"/>
                                          </p:val>
                                        </p:tav>
                                      </p:tavLst>
                                    </p:anim>
                                    <p:anim calcmode="lin" valueType="num">
                                      <p:cBhvr>
                                        <p:cTn id="24" dur="500" fill="hold"/>
                                        <p:tgtEl>
                                          <p:spTgt spid="1026"/>
                                        </p:tgtEl>
                                        <p:attrNameLst>
                                          <p:attrName>ppt_h</p:attrName>
                                        </p:attrNameLst>
                                      </p:cBhvr>
                                      <p:tavLst>
                                        <p:tav tm="0">
                                          <p:val>
                                            <p:strVal val="#ppt_h"/>
                                          </p:val>
                                        </p:tav>
                                        <p:tav tm="100000">
                                          <p:val>
                                            <p:strVal val="#ppt_h"/>
                                          </p:val>
                                        </p:tav>
                                      </p:tavLst>
                                    </p:anim>
                                    <p:animEffect transition="in" filter="fade">
                                      <p:cBhvr>
                                        <p:cTn id="25" dur="500"/>
                                        <p:tgtEl>
                                          <p:spTgt spid="1026"/>
                                        </p:tgtEl>
                                      </p:cBhvr>
                                    </p:animEffect>
                                  </p:childTnLst>
                                </p:cTn>
                              </p:par>
                            </p:childTnLst>
                          </p:cTn>
                        </p:par>
                        <p:par>
                          <p:cTn id="26" fill="hold">
                            <p:stCondLst>
                              <p:cond delay="2500"/>
                            </p:stCondLst>
                            <p:childTnLst>
                              <p:par>
                                <p:cTn id="27" presetID="55" presetClass="entr" presetSubtype="0" fill="hold" nodeType="after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p:cTn id="29" dur="500" fill="hold"/>
                                        <p:tgtEl>
                                          <p:spTgt spid="1027"/>
                                        </p:tgtEl>
                                        <p:attrNameLst>
                                          <p:attrName>ppt_w</p:attrName>
                                        </p:attrNameLst>
                                      </p:cBhvr>
                                      <p:tavLst>
                                        <p:tav tm="0">
                                          <p:val>
                                            <p:strVal val="#ppt_w*0.70"/>
                                          </p:val>
                                        </p:tav>
                                        <p:tav tm="100000">
                                          <p:val>
                                            <p:strVal val="#ppt_w"/>
                                          </p:val>
                                        </p:tav>
                                      </p:tavLst>
                                    </p:anim>
                                    <p:anim calcmode="lin" valueType="num">
                                      <p:cBhvr>
                                        <p:cTn id="30" dur="500" fill="hold"/>
                                        <p:tgtEl>
                                          <p:spTgt spid="1027"/>
                                        </p:tgtEl>
                                        <p:attrNameLst>
                                          <p:attrName>ppt_h</p:attrName>
                                        </p:attrNameLst>
                                      </p:cBhvr>
                                      <p:tavLst>
                                        <p:tav tm="0">
                                          <p:val>
                                            <p:strVal val="#ppt_h"/>
                                          </p:val>
                                        </p:tav>
                                        <p:tav tm="100000">
                                          <p:val>
                                            <p:strVal val="#ppt_h"/>
                                          </p:val>
                                        </p:tav>
                                      </p:tavLst>
                                    </p:anim>
                                    <p:animEffect transition="in" filter="fade">
                                      <p:cBhvr>
                                        <p:cTn id="31" dur="500"/>
                                        <p:tgtEl>
                                          <p:spTgt spid="1027"/>
                                        </p:tgtEl>
                                      </p:cBhvr>
                                    </p:animEffect>
                                  </p:childTnLst>
                                </p:cTn>
                              </p:par>
                            </p:childTnLst>
                          </p:cTn>
                        </p:par>
                        <p:par>
                          <p:cTn id="32" fill="hold">
                            <p:stCondLst>
                              <p:cond delay="3000"/>
                            </p:stCondLst>
                            <p:childTnLst>
                              <p:par>
                                <p:cTn id="33" presetID="55" presetClass="entr" presetSubtype="0" fill="hold" nodeType="afterEffect">
                                  <p:stCondLst>
                                    <p:cond delay="0"/>
                                  </p:stCondLst>
                                  <p:childTnLst>
                                    <p:set>
                                      <p:cBhvr>
                                        <p:cTn id="34" dur="1" fill="hold">
                                          <p:stCondLst>
                                            <p:cond delay="0"/>
                                          </p:stCondLst>
                                        </p:cTn>
                                        <p:tgtEl>
                                          <p:spTgt spid="13315"/>
                                        </p:tgtEl>
                                        <p:attrNameLst>
                                          <p:attrName>style.visibility</p:attrName>
                                        </p:attrNameLst>
                                      </p:cBhvr>
                                      <p:to>
                                        <p:strVal val="visible"/>
                                      </p:to>
                                    </p:set>
                                    <p:anim calcmode="lin" valueType="num">
                                      <p:cBhvr>
                                        <p:cTn id="35" dur="500" fill="hold"/>
                                        <p:tgtEl>
                                          <p:spTgt spid="13315"/>
                                        </p:tgtEl>
                                        <p:attrNameLst>
                                          <p:attrName>ppt_w</p:attrName>
                                        </p:attrNameLst>
                                      </p:cBhvr>
                                      <p:tavLst>
                                        <p:tav tm="0">
                                          <p:val>
                                            <p:strVal val="#ppt_w*0.70"/>
                                          </p:val>
                                        </p:tav>
                                        <p:tav tm="100000">
                                          <p:val>
                                            <p:strVal val="#ppt_w"/>
                                          </p:val>
                                        </p:tav>
                                      </p:tavLst>
                                    </p:anim>
                                    <p:anim calcmode="lin" valueType="num">
                                      <p:cBhvr>
                                        <p:cTn id="36" dur="500" fill="hold"/>
                                        <p:tgtEl>
                                          <p:spTgt spid="13315"/>
                                        </p:tgtEl>
                                        <p:attrNameLst>
                                          <p:attrName>ppt_h</p:attrName>
                                        </p:attrNameLst>
                                      </p:cBhvr>
                                      <p:tavLst>
                                        <p:tav tm="0">
                                          <p:val>
                                            <p:strVal val="#ppt_h"/>
                                          </p:val>
                                        </p:tav>
                                        <p:tav tm="100000">
                                          <p:val>
                                            <p:strVal val="#ppt_h"/>
                                          </p:val>
                                        </p:tav>
                                      </p:tavLst>
                                    </p:anim>
                                    <p:animEffect transition="in" filter="fade">
                                      <p:cBhvr>
                                        <p:cTn id="37" dur="500"/>
                                        <p:tgtEl>
                                          <p:spTgt spid="13315"/>
                                        </p:tgtEl>
                                      </p:cBhvr>
                                    </p:animEffect>
                                  </p:childTnLst>
                                </p:cTn>
                              </p:par>
                            </p:childTnLst>
                          </p:cTn>
                        </p:par>
                        <p:par>
                          <p:cTn id="38" fill="hold">
                            <p:stCondLst>
                              <p:cond delay="3500"/>
                            </p:stCondLst>
                            <p:childTnLst>
                              <p:par>
                                <p:cTn id="39" presetID="6"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ircle(in)">
                                      <p:cBhvr>
                                        <p:cTn id="41" dur="500"/>
                                        <p:tgtEl>
                                          <p:spTgt spid="13"/>
                                        </p:tgtEl>
                                      </p:cBhvr>
                                    </p:animEffect>
                                  </p:childTnLst>
                                </p:cTn>
                              </p:par>
                            </p:childTnLst>
                          </p:cTn>
                        </p:par>
                        <p:par>
                          <p:cTn id="42" fill="hold">
                            <p:stCondLst>
                              <p:cond delay="4000"/>
                            </p:stCondLst>
                            <p:childTnLst>
                              <p:par>
                                <p:cTn id="43" presetID="6"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ircle(in)">
                                      <p:cBhvr>
                                        <p:cTn id="45" dur="500"/>
                                        <p:tgtEl>
                                          <p:spTgt spid="14"/>
                                        </p:tgtEl>
                                      </p:cBhvr>
                                    </p:animEffect>
                                  </p:childTnLst>
                                </p:cTn>
                              </p:par>
                            </p:childTnLst>
                          </p:cTn>
                        </p:par>
                        <p:par>
                          <p:cTn id="46" fill="hold">
                            <p:stCondLst>
                              <p:cond delay="4500"/>
                            </p:stCondLst>
                            <p:childTnLst>
                              <p:par>
                                <p:cTn id="47" presetID="6"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pattFill prst="pct80">
          <a:fgClr>
            <a:schemeClr val="bg1"/>
          </a:fgClr>
          <a:bgClr>
            <a:srgbClr val="25EB2E"/>
          </a:bgClr>
        </a:pattFill>
        <a:effectLst/>
      </p:bgPr>
    </p:bg>
    <p:spTree>
      <p:nvGrpSpPr>
        <p:cNvPr id="1" name=""/>
        <p:cNvGrpSpPr/>
        <p:nvPr/>
      </p:nvGrpSpPr>
      <p:grpSpPr>
        <a:xfrm>
          <a:off x="0" y="0"/>
          <a:ext cx="0" cy="0"/>
          <a:chOff x="0" y="0"/>
          <a:chExt cx="0" cy="0"/>
        </a:xfrm>
      </p:grpSpPr>
      <p:pic>
        <p:nvPicPr>
          <p:cNvPr id="4" name="Picture 4" descr="C:\Users\Biagio\Desktop\FOTO CILENTO POWERPOINT\logo finale communicatioNow.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ttangolo 4"/>
          <p:cNvSpPr/>
          <p:nvPr/>
        </p:nvSpPr>
        <p:spPr>
          <a:xfrm>
            <a:off x="3735507" y="116632"/>
            <a:ext cx="1641796"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t-IT" sz="5400" b="1" dirty="0" smtClean="0">
                <a:ln/>
                <a:solidFill>
                  <a:schemeClr val="accent3"/>
                </a:solidFill>
              </a:rPr>
              <a:t>STIO</a:t>
            </a:r>
            <a:endParaRPr lang="it-IT" sz="5400" b="1" cap="none" spc="0" dirty="0">
              <a:ln/>
              <a:solidFill>
                <a:schemeClr val="accent3"/>
              </a:solidFill>
              <a:effectLst/>
            </a:endParaRPr>
          </a:p>
        </p:txBody>
      </p:sp>
      <p:sp>
        <p:nvSpPr>
          <p:cNvPr id="6" name="CasellaDiTesto 5"/>
          <p:cNvSpPr txBox="1"/>
          <p:nvPr/>
        </p:nvSpPr>
        <p:spPr>
          <a:xfrm>
            <a:off x="441428" y="1392378"/>
            <a:ext cx="3096344" cy="5078313"/>
          </a:xfrm>
          <a:prstGeom prst="rect">
            <a:avLst/>
          </a:prstGeom>
          <a:noFill/>
        </p:spPr>
        <p:txBody>
          <a:bodyPr wrap="square" rtlCol="0">
            <a:spAutoFit/>
          </a:bodyPr>
          <a:lstStyle/>
          <a:p>
            <a:pPr algn="just"/>
            <a:r>
              <a:rPr lang="it-IT" dirty="0" smtClean="0"/>
              <a:t>Borgo popolato da poche centinaia di abitanti, ma dall’antica tradizione; le sue origini risalgono, infatti, all’anno mille, quando era posto all’ingresso dell’antica baronia normanna di Magliano. Il nome Stio, infatti, deriverebbe dal latino </a:t>
            </a:r>
            <a:r>
              <a:rPr lang="it-IT" i="1" dirty="0" smtClean="0"/>
              <a:t>ostium</a:t>
            </a:r>
            <a:r>
              <a:rPr lang="it-IT" dirty="0" smtClean="0"/>
              <a:t>, ingresso. E’ tutt’oggi noto per le numerose fiere che affondano le proprie radici nel medioevo, e per il torrente </a:t>
            </a:r>
            <a:r>
              <a:rPr lang="it-IT" b="1" dirty="0" smtClean="0"/>
              <a:t>Sammaro</a:t>
            </a:r>
            <a:r>
              <a:rPr lang="it-IT" dirty="0" smtClean="0"/>
              <a:t>, sulle cui rapide è possibile praticare il rafting.</a:t>
            </a:r>
            <a:endParaRPr lang="it-IT" dirty="0"/>
          </a:p>
        </p:txBody>
      </p:sp>
      <p:pic>
        <p:nvPicPr>
          <p:cNvPr id="12290" name="Picture 2" descr="C:\Users\Biagio\Desktop\FOTO CILENTO POWERPOINT\download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27235" y="3793495"/>
            <a:ext cx="3363672" cy="251950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2291" name="Picture 3" descr="C:\Users\Biagio\Desktop\FOTO CILENTO POWERPOINT\images (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35507" y="1268760"/>
            <a:ext cx="3372810" cy="252635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3" name="Pagina iniziale 12">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Indietro o precedente 13">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Avanti o successivo 14">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54762441"/>
      </p:ext>
    </p:extLst>
  </p:cSld>
  <p:clrMapOvr>
    <a:masterClrMapping/>
  </p:clrMapOvr>
  <p:transition spd="slow" advClick="0">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500"/>
                                        <p:tgtEl>
                                          <p:spTgt spid="6"/>
                                        </p:tgtEl>
                                      </p:cBhvr>
                                    </p:animEffect>
                                  </p:childTnLst>
                                </p:cTn>
                              </p:par>
                            </p:childTnLst>
                          </p:cTn>
                        </p:par>
                        <p:par>
                          <p:cTn id="14" fill="hold">
                            <p:stCondLst>
                              <p:cond delay="2000"/>
                            </p:stCondLst>
                            <p:childTnLst>
                              <p:par>
                                <p:cTn id="15" presetID="14" presetClass="entr" presetSubtype="10" fill="hold" nodeType="afterEffect">
                                  <p:stCondLst>
                                    <p:cond delay="0"/>
                                  </p:stCondLst>
                                  <p:childTnLst>
                                    <p:set>
                                      <p:cBhvr>
                                        <p:cTn id="16" dur="1" fill="hold">
                                          <p:stCondLst>
                                            <p:cond delay="0"/>
                                          </p:stCondLst>
                                        </p:cTn>
                                        <p:tgtEl>
                                          <p:spTgt spid="12291"/>
                                        </p:tgtEl>
                                        <p:attrNameLst>
                                          <p:attrName>style.visibility</p:attrName>
                                        </p:attrNameLst>
                                      </p:cBhvr>
                                      <p:to>
                                        <p:strVal val="visible"/>
                                      </p:to>
                                    </p:set>
                                    <p:animEffect transition="in" filter="randombar(horizontal)">
                                      <p:cBhvr>
                                        <p:cTn id="17" dur="500"/>
                                        <p:tgtEl>
                                          <p:spTgt spid="12291"/>
                                        </p:tgtEl>
                                      </p:cBhvr>
                                    </p:animEffect>
                                  </p:childTnLst>
                                </p:cTn>
                              </p:par>
                            </p:childTnLst>
                          </p:cTn>
                        </p:par>
                        <p:par>
                          <p:cTn id="18" fill="hold">
                            <p:stCondLst>
                              <p:cond delay="2500"/>
                            </p:stCondLst>
                            <p:childTnLst>
                              <p:par>
                                <p:cTn id="19" presetID="14" presetClass="entr" presetSubtype="10" fill="hold" nodeType="afterEffect">
                                  <p:stCondLst>
                                    <p:cond delay="0"/>
                                  </p:stCondLst>
                                  <p:childTnLst>
                                    <p:set>
                                      <p:cBhvr>
                                        <p:cTn id="20" dur="1" fill="hold">
                                          <p:stCondLst>
                                            <p:cond delay="0"/>
                                          </p:stCondLst>
                                        </p:cTn>
                                        <p:tgtEl>
                                          <p:spTgt spid="12290"/>
                                        </p:tgtEl>
                                        <p:attrNameLst>
                                          <p:attrName>style.visibility</p:attrName>
                                        </p:attrNameLst>
                                      </p:cBhvr>
                                      <p:to>
                                        <p:strVal val="visible"/>
                                      </p:to>
                                    </p:set>
                                    <p:animEffect transition="in" filter="randombar(horizontal)">
                                      <p:cBhvr>
                                        <p:cTn id="21" dur="500"/>
                                        <p:tgtEl>
                                          <p:spTgt spid="12290"/>
                                        </p:tgtEl>
                                      </p:cBhvr>
                                    </p:animEffect>
                                  </p:childTnLst>
                                </p:cTn>
                              </p:par>
                            </p:childTnLst>
                          </p:cTn>
                        </p:par>
                        <p:par>
                          <p:cTn id="22" fill="hold">
                            <p:stCondLst>
                              <p:cond delay="3000"/>
                            </p:stCondLst>
                            <p:childTnLst>
                              <p:par>
                                <p:cTn id="23" presetID="6"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500"/>
                                        <p:tgtEl>
                                          <p:spTgt spid="13"/>
                                        </p:tgtEl>
                                      </p:cBhvr>
                                    </p:animEffect>
                                  </p:childTnLst>
                                </p:cTn>
                              </p:par>
                            </p:childTnLst>
                          </p:cTn>
                        </p:par>
                        <p:par>
                          <p:cTn id="26" fill="hold">
                            <p:stCondLst>
                              <p:cond delay="3500"/>
                            </p:stCondLst>
                            <p:childTnLst>
                              <p:par>
                                <p:cTn id="27" presetID="6"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500"/>
                                        <p:tgtEl>
                                          <p:spTgt spid="14"/>
                                        </p:tgtEl>
                                      </p:cBhvr>
                                    </p:animEffect>
                                  </p:childTnLst>
                                </p:cTn>
                              </p:par>
                            </p:childTnLst>
                          </p:cTn>
                        </p:par>
                        <p:par>
                          <p:cTn id="30" fill="hold">
                            <p:stCondLst>
                              <p:cond delay="4000"/>
                            </p:stCondLst>
                            <p:childTnLst>
                              <p:par>
                                <p:cTn id="31" presetID="6"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6" name="Picture 4" descr="C:\Users\Biagio\Desktop\FOTO CILENTO POWERPOINT\logo finale communicatioNow.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ttangolo 6"/>
          <p:cNvSpPr/>
          <p:nvPr/>
        </p:nvSpPr>
        <p:spPr>
          <a:xfrm>
            <a:off x="2432589" y="0"/>
            <a:ext cx="3578287"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COSTA</a:t>
            </a:r>
            <a:endParaRPr lang="it-IT"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1" name="Picture 3" descr="C:\Users\Biagio\Desktop\FOTO CILENTO POWERPOINT\481d7e414aa49869a8012633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078717">
            <a:off x="462029" y="1356945"/>
            <a:ext cx="3979047" cy="263663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CasellaDiTesto 9"/>
          <p:cNvSpPr txBox="1"/>
          <p:nvPr/>
        </p:nvSpPr>
        <p:spPr>
          <a:xfrm>
            <a:off x="5857884" y="1142984"/>
            <a:ext cx="2571767" cy="2862322"/>
          </a:xfrm>
          <a:prstGeom prst="rect">
            <a:avLst/>
          </a:prstGeom>
          <a:noFill/>
        </p:spPr>
        <p:txBody>
          <a:bodyPr wrap="square" rtlCol="0">
            <a:spAutoFit/>
          </a:bodyPr>
          <a:lstStyle/>
          <a:p>
            <a:pPr algn="ctr"/>
            <a:r>
              <a:rPr lang="it-IT" dirty="0" smtClean="0">
                <a:solidFill>
                  <a:srgbClr val="002060"/>
                </a:solidFill>
              </a:rPr>
              <a:t>La</a:t>
            </a:r>
            <a:r>
              <a:rPr lang="it-IT" dirty="0">
                <a:solidFill>
                  <a:srgbClr val="002060"/>
                </a:solidFill>
              </a:rPr>
              <a:t> </a:t>
            </a:r>
            <a:r>
              <a:rPr lang="it-IT" b="1" dirty="0">
                <a:solidFill>
                  <a:srgbClr val="002060"/>
                </a:solidFill>
              </a:rPr>
              <a:t>costiera cilentana</a:t>
            </a:r>
            <a:r>
              <a:rPr lang="it-IT" dirty="0">
                <a:solidFill>
                  <a:srgbClr val="002060"/>
                </a:solidFill>
              </a:rPr>
              <a:t> </a:t>
            </a:r>
            <a:r>
              <a:rPr lang="it-IT" dirty="0" smtClean="0">
                <a:solidFill>
                  <a:srgbClr val="002060"/>
                </a:solidFill>
              </a:rPr>
              <a:t>è il </a:t>
            </a:r>
            <a:r>
              <a:rPr lang="it-IT" dirty="0">
                <a:solidFill>
                  <a:srgbClr val="002060"/>
                </a:solidFill>
              </a:rPr>
              <a:t>tratto </a:t>
            </a:r>
            <a:r>
              <a:rPr lang="it-IT" dirty="0" smtClean="0">
                <a:solidFill>
                  <a:srgbClr val="002060"/>
                </a:solidFill>
              </a:rPr>
              <a:t>di costa</a:t>
            </a:r>
            <a:r>
              <a:rPr lang="it-IT" dirty="0">
                <a:solidFill>
                  <a:srgbClr val="002060"/>
                </a:solidFill>
              </a:rPr>
              <a:t> </a:t>
            </a:r>
            <a:r>
              <a:rPr lang="it-IT" dirty="0" smtClean="0">
                <a:solidFill>
                  <a:srgbClr val="002060"/>
                </a:solidFill>
              </a:rPr>
              <a:t>campana</a:t>
            </a:r>
            <a:r>
              <a:rPr lang="it-IT" dirty="0">
                <a:solidFill>
                  <a:srgbClr val="002060"/>
                </a:solidFill>
              </a:rPr>
              <a:t> </a:t>
            </a:r>
            <a:r>
              <a:rPr lang="it-IT" dirty="0" smtClean="0">
                <a:solidFill>
                  <a:srgbClr val="002060"/>
                </a:solidFill>
              </a:rPr>
              <a:t>compreso </a:t>
            </a:r>
            <a:r>
              <a:rPr lang="it-IT" dirty="0">
                <a:solidFill>
                  <a:srgbClr val="002060"/>
                </a:solidFill>
              </a:rPr>
              <a:t>tra il </a:t>
            </a:r>
            <a:r>
              <a:rPr lang="it-IT" dirty="0" smtClean="0">
                <a:solidFill>
                  <a:srgbClr val="002060"/>
                </a:solidFill>
              </a:rPr>
              <a:t>golfo di Salerno e </a:t>
            </a:r>
            <a:r>
              <a:rPr lang="it-IT" dirty="0">
                <a:solidFill>
                  <a:srgbClr val="002060"/>
                </a:solidFill>
              </a:rPr>
              <a:t>il golfo di </a:t>
            </a:r>
            <a:r>
              <a:rPr lang="it-IT" dirty="0" smtClean="0">
                <a:solidFill>
                  <a:srgbClr val="002060"/>
                </a:solidFill>
              </a:rPr>
              <a:t>Policastro. </a:t>
            </a:r>
            <a:r>
              <a:rPr lang="it-IT" dirty="0">
                <a:solidFill>
                  <a:srgbClr val="002060"/>
                </a:solidFill>
              </a:rPr>
              <a:t>È </a:t>
            </a:r>
            <a:r>
              <a:rPr lang="it-IT" dirty="0" smtClean="0">
                <a:solidFill>
                  <a:srgbClr val="002060"/>
                </a:solidFill>
              </a:rPr>
              <a:t>nota per la sua biodiversità, per il territorio variegato e per </a:t>
            </a:r>
            <a:r>
              <a:rPr lang="it-IT" dirty="0">
                <a:solidFill>
                  <a:srgbClr val="002060"/>
                </a:solidFill>
              </a:rPr>
              <a:t>la qualità delle acque di </a:t>
            </a:r>
            <a:r>
              <a:rPr lang="it-IT" dirty="0" smtClean="0">
                <a:solidFill>
                  <a:srgbClr val="002060"/>
                </a:solidFill>
              </a:rPr>
              <a:t>balneazione.</a:t>
            </a:r>
            <a:endParaRPr lang="it-IT" dirty="0">
              <a:solidFill>
                <a:srgbClr val="002060"/>
              </a:solidFill>
            </a:endParaRPr>
          </a:p>
        </p:txBody>
      </p:sp>
      <p:sp>
        <p:nvSpPr>
          <p:cNvPr id="9" name="CasellaDiTesto 8">
            <a:hlinkClick r:id="rId4" action="ppaction://hlinksldjump"/>
          </p:cNvPr>
          <p:cNvSpPr txBox="1"/>
          <p:nvPr/>
        </p:nvSpPr>
        <p:spPr>
          <a:xfrm>
            <a:off x="285720" y="4500570"/>
            <a:ext cx="1357322" cy="369332"/>
          </a:xfrm>
          <a:prstGeom prst="rect">
            <a:avLst/>
          </a:prstGeom>
          <a:noFill/>
        </p:spPr>
        <p:txBody>
          <a:bodyPr wrap="square" rtlCol="0">
            <a:spAutoFit/>
          </a:bodyPr>
          <a:lstStyle/>
          <a:p>
            <a:r>
              <a:rPr lang="it-IT" b="1" dirty="0" smtClean="0">
                <a:solidFill>
                  <a:schemeClr val="bg1"/>
                </a:solidFill>
              </a:rPr>
              <a:t>ACCIAROLI</a:t>
            </a:r>
            <a:endParaRPr lang="it-IT" b="1" dirty="0">
              <a:solidFill>
                <a:schemeClr val="bg1"/>
              </a:solidFill>
            </a:endParaRPr>
          </a:p>
        </p:txBody>
      </p:sp>
      <p:sp>
        <p:nvSpPr>
          <p:cNvPr id="11" name="CasellaDiTesto 10">
            <a:hlinkClick r:id="rId5" action="ppaction://hlinksldjump"/>
          </p:cNvPr>
          <p:cNvSpPr txBox="1"/>
          <p:nvPr/>
        </p:nvSpPr>
        <p:spPr>
          <a:xfrm>
            <a:off x="1142976" y="5286388"/>
            <a:ext cx="1500198" cy="369332"/>
          </a:xfrm>
          <a:prstGeom prst="rect">
            <a:avLst/>
          </a:prstGeom>
          <a:noFill/>
        </p:spPr>
        <p:txBody>
          <a:bodyPr wrap="square" rtlCol="0">
            <a:spAutoFit/>
          </a:bodyPr>
          <a:lstStyle/>
          <a:p>
            <a:r>
              <a:rPr lang="it-IT" b="1" dirty="0" smtClean="0">
                <a:solidFill>
                  <a:schemeClr val="bg1"/>
                </a:solidFill>
              </a:rPr>
              <a:t>AGROPOLI</a:t>
            </a:r>
            <a:endParaRPr lang="it-IT" b="1" dirty="0">
              <a:solidFill>
                <a:schemeClr val="bg1"/>
              </a:solidFill>
            </a:endParaRPr>
          </a:p>
        </p:txBody>
      </p:sp>
      <p:sp>
        <p:nvSpPr>
          <p:cNvPr id="15" name="CasellaDiTesto 14">
            <a:hlinkClick r:id="rId6" action="ppaction://hlinksldjump"/>
          </p:cNvPr>
          <p:cNvSpPr txBox="1"/>
          <p:nvPr/>
        </p:nvSpPr>
        <p:spPr>
          <a:xfrm>
            <a:off x="642910" y="6143644"/>
            <a:ext cx="1000132" cy="369332"/>
          </a:xfrm>
          <a:prstGeom prst="rect">
            <a:avLst/>
          </a:prstGeom>
          <a:noFill/>
        </p:spPr>
        <p:txBody>
          <a:bodyPr wrap="square" rtlCol="0">
            <a:spAutoFit/>
          </a:bodyPr>
          <a:lstStyle/>
          <a:p>
            <a:r>
              <a:rPr lang="it-IT" b="1" dirty="0" smtClean="0">
                <a:solidFill>
                  <a:schemeClr val="bg1"/>
                </a:solidFill>
              </a:rPr>
              <a:t>ASCEA</a:t>
            </a:r>
            <a:endParaRPr lang="it-IT" b="1" dirty="0">
              <a:solidFill>
                <a:schemeClr val="bg1"/>
              </a:solidFill>
            </a:endParaRPr>
          </a:p>
        </p:txBody>
      </p:sp>
      <p:sp>
        <p:nvSpPr>
          <p:cNvPr id="16" name="CasellaDiTesto 15">
            <a:hlinkClick r:id="rId7" action="ppaction://hlinksldjump"/>
          </p:cNvPr>
          <p:cNvSpPr txBox="1"/>
          <p:nvPr/>
        </p:nvSpPr>
        <p:spPr>
          <a:xfrm>
            <a:off x="2928926" y="5429264"/>
            <a:ext cx="1785950" cy="369332"/>
          </a:xfrm>
          <a:prstGeom prst="rect">
            <a:avLst/>
          </a:prstGeom>
          <a:noFill/>
        </p:spPr>
        <p:txBody>
          <a:bodyPr wrap="square" rtlCol="0">
            <a:spAutoFit/>
          </a:bodyPr>
          <a:lstStyle/>
          <a:p>
            <a:r>
              <a:rPr lang="it-IT" b="1" dirty="0" smtClean="0">
                <a:solidFill>
                  <a:schemeClr val="bg1"/>
                </a:solidFill>
              </a:rPr>
              <a:t>CASTELLABATE</a:t>
            </a:r>
            <a:endParaRPr lang="it-IT" b="1" dirty="0">
              <a:solidFill>
                <a:schemeClr val="bg1"/>
              </a:solidFill>
            </a:endParaRPr>
          </a:p>
        </p:txBody>
      </p:sp>
      <p:sp>
        <p:nvSpPr>
          <p:cNvPr id="17" name="CasellaDiTesto 16">
            <a:hlinkClick r:id="rId8" action="ppaction://hlinksldjump"/>
          </p:cNvPr>
          <p:cNvSpPr txBox="1"/>
          <p:nvPr/>
        </p:nvSpPr>
        <p:spPr>
          <a:xfrm>
            <a:off x="2786050" y="4429132"/>
            <a:ext cx="1428760" cy="369332"/>
          </a:xfrm>
          <a:prstGeom prst="rect">
            <a:avLst/>
          </a:prstGeom>
          <a:noFill/>
        </p:spPr>
        <p:txBody>
          <a:bodyPr wrap="square" rtlCol="0">
            <a:spAutoFit/>
          </a:bodyPr>
          <a:lstStyle/>
          <a:p>
            <a:r>
              <a:rPr lang="it-IT" b="1" dirty="0" smtClean="0">
                <a:solidFill>
                  <a:schemeClr val="bg1"/>
                </a:solidFill>
              </a:rPr>
              <a:t>CAMEROTA</a:t>
            </a:r>
            <a:endParaRPr lang="it-IT" b="1" dirty="0">
              <a:solidFill>
                <a:schemeClr val="bg1"/>
              </a:solidFill>
            </a:endParaRPr>
          </a:p>
        </p:txBody>
      </p:sp>
      <p:sp>
        <p:nvSpPr>
          <p:cNvPr id="18" name="CasellaDiTesto 17">
            <a:hlinkClick r:id="rId9" action="ppaction://hlinksldjump"/>
          </p:cNvPr>
          <p:cNvSpPr txBox="1"/>
          <p:nvPr/>
        </p:nvSpPr>
        <p:spPr>
          <a:xfrm>
            <a:off x="5357818" y="5715016"/>
            <a:ext cx="1357322" cy="369332"/>
          </a:xfrm>
          <a:prstGeom prst="rect">
            <a:avLst/>
          </a:prstGeom>
          <a:noFill/>
        </p:spPr>
        <p:txBody>
          <a:bodyPr wrap="square" rtlCol="0">
            <a:spAutoFit/>
          </a:bodyPr>
          <a:lstStyle/>
          <a:p>
            <a:r>
              <a:rPr lang="it-IT" b="1" dirty="0" smtClean="0">
                <a:solidFill>
                  <a:schemeClr val="bg1"/>
                </a:solidFill>
              </a:rPr>
              <a:t>PISCIOTTA</a:t>
            </a:r>
            <a:endParaRPr lang="it-IT" b="1" dirty="0">
              <a:solidFill>
                <a:schemeClr val="bg1"/>
              </a:solidFill>
            </a:endParaRPr>
          </a:p>
        </p:txBody>
      </p:sp>
      <p:sp>
        <p:nvSpPr>
          <p:cNvPr id="19" name="CasellaDiTesto 18">
            <a:hlinkClick r:id="rId10" action="ppaction://hlinksldjump"/>
          </p:cNvPr>
          <p:cNvSpPr txBox="1"/>
          <p:nvPr/>
        </p:nvSpPr>
        <p:spPr>
          <a:xfrm>
            <a:off x="4857752" y="4786322"/>
            <a:ext cx="1428760" cy="369332"/>
          </a:xfrm>
          <a:prstGeom prst="rect">
            <a:avLst/>
          </a:prstGeom>
          <a:noFill/>
        </p:spPr>
        <p:txBody>
          <a:bodyPr wrap="square" rtlCol="0">
            <a:spAutoFit/>
          </a:bodyPr>
          <a:lstStyle/>
          <a:p>
            <a:r>
              <a:rPr lang="it-IT" b="1" dirty="0" smtClean="0">
                <a:solidFill>
                  <a:schemeClr val="bg1"/>
                </a:solidFill>
              </a:rPr>
              <a:t>PALINURO</a:t>
            </a:r>
            <a:endParaRPr lang="it-IT" b="1" dirty="0">
              <a:solidFill>
                <a:schemeClr val="bg1"/>
              </a:solidFill>
            </a:endParaRPr>
          </a:p>
        </p:txBody>
      </p:sp>
      <p:sp>
        <p:nvSpPr>
          <p:cNvPr id="20" name="CasellaDiTesto 19">
            <a:hlinkClick r:id="rId11" action="ppaction://hlinksldjump"/>
          </p:cNvPr>
          <p:cNvSpPr txBox="1"/>
          <p:nvPr/>
        </p:nvSpPr>
        <p:spPr>
          <a:xfrm>
            <a:off x="3286116" y="6143644"/>
            <a:ext cx="1214446" cy="369332"/>
          </a:xfrm>
          <a:prstGeom prst="rect">
            <a:avLst/>
          </a:prstGeom>
          <a:noFill/>
        </p:spPr>
        <p:txBody>
          <a:bodyPr wrap="square" rtlCol="0">
            <a:spAutoFit/>
          </a:bodyPr>
          <a:lstStyle/>
          <a:p>
            <a:r>
              <a:rPr lang="it-IT" b="1" dirty="0" smtClean="0">
                <a:solidFill>
                  <a:schemeClr val="bg1"/>
                </a:solidFill>
              </a:rPr>
              <a:t>PAESTUM</a:t>
            </a:r>
            <a:endParaRPr lang="it-IT" b="1" dirty="0">
              <a:solidFill>
                <a:schemeClr val="bg1"/>
              </a:solidFill>
            </a:endParaRPr>
          </a:p>
        </p:txBody>
      </p:sp>
      <p:sp>
        <p:nvSpPr>
          <p:cNvPr id="21" name="CasellaDiTesto 20">
            <a:hlinkClick r:id="rId12" action="ppaction://hlinksldjump"/>
          </p:cNvPr>
          <p:cNvSpPr txBox="1"/>
          <p:nvPr/>
        </p:nvSpPr>
        <p:spPr>
          <a:xfrm>
            <a:off x="6858016" y="6000768"/>
            <a:ext cx="2000264" cy="369332"/>
          </a:xfrm>
          <a:prstGeom prst="rect">
            <a:avLst/>
          </a:prstGeom>
          <a:noFill/>
        </p:spPr>
        <p:txBody>
          <a:bodyPr wrap="square" rtlCol="0">
            <a:spAutoFit/>
          </a:bodyPr>
          <a:lstStyle/>
          <a:p>
            <a:r>
              <a:rPr lang="it-IT" b="1" dirty="0" smtClean="0">
                <a:solidFill>
                  <a:schemeClr val="bg1"/>
                </a:solidFill>
              </a:rPr>
              <a:t>SAPRI-VIBONATI</a:t>
            </a:r>
            <a:endParaRPr lang="it-IT" b="1" dirty="0">
              <a:solidFill>
                <a:schemeClr val="bg1"/>
              </a:solidFill>
            </a:endParaRPr>
          </a:p>
        </p:txBody>
      </p:sp>
      <p:sp>
        <p:nvSpPr>
          <p:cNvPr id="22" name="CasellaDiTesto 21">
            <a:hlinkClick r:id="rId13" action="ppaction://hlinksldjump"/>
          </p:cNvPr>
          <p:cNvSpPr txBox="1"/>
          <p:nvPr/>
        </p:nvSpPr>
        <p:spPr>
          <a:xfrm>
            <a:off x="6572264" y="5072074"/>
            <a:ext cx="1785950" cy="369332"/>
          </a:xfrm>
          <a:prstGeom prst="rect">
            <a:avLst/>
          </a:prstGeom>
          <a:noFill/>
        </p:spPr>
        <p:txBody>
          <a:bodyPr wrap="square" rtlCol="0">
            <a:spAutoFit/>
          </a:bodyPr>
          <a:lstStyle/>
          <a:p>
            <a:r>
              <a:rPr lang="it-IT" b="1" dirty="0" smtClean="0">
                <a:solidFill>
                  <a:schemeClr val="bg1"/>
                </a:solidFill>
              </a:rPr>
              <a:t>PUNTA LICOSA</a:t>
            </a:r>
            <a:endParaRPr lang="it-IT" b="1" dirty="0">
              <a:solidFill>
                <a:schemeClr val="bg1"/>
              </a:solidFill>
            </a:endParaRPr>
          </a:p>
        </p:txBody>
      </p:sp>
      <p:sp>
        <p:nvSpPr>
          <p:cNvPr id="23" name="Pagina iniziale 22">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Indietro o precedente 23">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Avanti o successivo 24">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775184788"/>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1000"/>
                                        <p:tgtEl>
                                          <p:spTgt spid="10"/>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wipe(down)">
                                      <p:cBhvr>
                                        <p:cTn id="17" dur="290">
                                          <p:stCondLst>
                                            <p:cond delay="0"/>
                                          </p:stCondLst>
                                        </p:cTn>
                                        <p:tgtEl>
                                          <p:spTgt spid="2051"/>
                                        </p:tgtEl>
                                      </p:cBhvr>
                                    </p:animEffect>
                                    <p:anim calcmode="lin" valueType="num">
                                      <p:cBhvr>
                                        <p:cTn id="18" dur="911"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2051"/>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2051"/>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2051"/>
                                        </p:tgtEl>
                                        <p:attrNameLst>
                                          <p:attrName>ppt_y</p:attrName>
                                        </p:attrNameLst>
                                      </p:cBhvr>
                                      <p:tavLst>
                                        <p:tav tm="0" fmla="#ppt_y-sin(pi*$)/81">
                                          <p:val>
                                            <p:fltVal val="0"/>
                                          </p:val>
                                        </p:tav>
                                        <p:tav tm="100000">
                                          <p:val>
                                            <p:fltVal val="1"/>
                                          </p:val>
                                        </p:tav>
                                      </p:tavLst>
                                    </p:anim>
                                    <p:animScale>
                                      <p:cBhvr>
                                        <p:cTn id="23" dur="13">
                                          <p:stCondLst>
                                            <p:cond delay="325"/>
                                          </p:stCondLst>
                                        </p:cTn>
                                        <p:tgtEl>
                                          <p:spTgt spid="2051"/>
                                        </p:tgtEl>
                                      </p:cBhvr>
                                      <p:to x="100000" y="60000"/>
                                    </p:animScale>
                                    <p:animScale>
                                      <p:cBhvr>
                                        <p:cTn id="24" dur="83" decel="50000">
                                          <p:stCondLst>
                                            <p:cond delay="338"/>
                                          </p:stCondLst>
                                        </p:cTn>
                                        <p:tgtEl>
                                          <p:spTgt spid="2051"/>
                                        </p:tgtEl>
                                      </p:cBhvr>
                                      <p:to x="100000" y="100000"/>
                                    </p:animScale>
                                    <p:animScale>
                                      <p:cBhvr>
                                        <p:cTn id="25" dur="13">
                                          <p:stCondLst>
                                            <p:cond delay="656"/>
                                          </p:stCondLst>
                                        </p:cTn>
                                        <p:tgtEl>
                                          <p:spTgt spid="2051"/>
                                        </p:tgtEl>
                                      </p:cBhvr>
                                      <p:to x="100000" y="80000"/>
                                    </p:animScale>
                                    <p:animScale>
                                      <p:cBhvr>
                                        <p:cTn id="26" dur="83" decel="50000">
                                          <p:stCondLst>
                                            <p:cond delay="669"/>
                                          </p:stCondLst>
                                        </p:cTn>
                                        <p:tgtEl>
                                          <p:spTgt spid="2051"/>
                                        </p:tgtEl>
                                      </p:cBhvr>
                                      <p:to x="100000" y="100000"/>
                                    </p:animScale>
                                    <p:animScale>
                                      <p:cBhvr>
                                        <p:cTn id="27" dur="13">
                                          <p:stCondLst>
                                            <p:cond delay="821"/>
                                          </p:stCondLst>
                                        </p:cTn>
                                        <p:tgtEl>
                                          <p:spTgt spid="2051"/>
                                        </p:tgtEl>
                                      </p:cBhvr>
                                      <p:to x="100000" y="90000"/>
                                    </p:animScale>
                                    <p:animScale>
                                      <p:cBhvr>
                                        <p:cTn id="28" dur="83" decel="50000">
                                          <p:stCondLst>
                                            <p:cond delay="834"/>
                                          </p:stCondLst>
                                        </p:cTn>
                                        <p:tgtEl>
                                          <p:spTgt spid="2051"/>
                                        </p:tgtEl>
                                      </p:cBhvr>
                                      <p:to x="100000" y="100000"/>
                                    </p:animScale>
                                    <p:animScale>
                                      <p:cBhvr>
                                        <p:cTn id="29" dur="13">
                                          <p:stCondLst>
                                            <p:cond delay="904"/>
                                          </p:stCondLst>
                                        </p:cTn>
                                        <p:tgtEl>
                                          <p:spTgt spid="2051"/>
                                        </p:tgtEl>
                                      </p:cBhvr>
                                      <p:to x="100000" y="95000"/>
                                    </p:animScale>
                                    <p:animScale>
                                      <p:cBhvr>
                                        <p:cTn id="30" dur="83" decel="50000">
                                          <p:stCondLst>
                                            <p:cond delay="917"/>
                                          </p:stCondLst>
                                        </p:cTn>
                                        <p:tgtEl>
                                          <p:spTgt spid="2051"/>
                                        </p:tgtEl>
                                      </p:cBhvr>
                                      <p:to x="100000" y="100000"/>
                                    </p:animScale>
                                  </p:childTnLst>
                                </p:cTn>
                              </p:par>
                            </p:childTnLst>
                          </p:cTn>
                        </p:par>
                        <p:par>
                          <p:cTn id="31" fill="hold">
                            <p:stCondLst>
                              <p:cond delay="2500"/>
                            </p:stCondLst>
                            <p:childTnLst>
                              <p:par>
                                <p:cTn id="32" presetID="5"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heckerboard(across)">
                                      <p:cBhvr>
                                        <p:cTn id="34" dur="500"/>
                                        <p:tgtEl>
                                          <p:spTgt spid="9"/>
                                        </p:tgtEl>
                                      </p:cBhvr>
                                    </p:animEffect>
                                  </p:childTnLst>
                                </p:cTn>
                              </p:par>
                            </p:childTnLst>
                          </p:cTn>
                        </p:par>
                        <p:par>
                          <p:cTn id="35" fill="hold">
                            <p:stCondLst>
                              <p:cond delay="3000"/>
                            </p:stCondLst>
                            <p:childTnLst>
                              <p:par>
                                <p:cTn id="36" presetID="5" presetClass="entr" presetSubtype="1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heckerboard(across)">
                                      <p:cBhvr>
                                        <p:cTn id="38" dur="500"/>
                                        <p:tgtEl>
                                          <p:spTgt spid="11"/>
                                        </p:tgtEl>
                                      </p:cBhvr>
                                    </p:animEffect>
                                  </p:childTnLst>
                                </p:cTn>
                              </p:par>
                            </p:childTnLst>
                          </p:cTn>
                        </p:par>
                        <p:par>
                          <p:cTn id="39" fill="hold">
                            <p:stCondLst>
                              <p:cond delay="3500"/>
                            </p:stCondLst>
                            <p:childTnLst>
                              <p:par>
                                <p:cTn id="40" presetID="5" presetClass="entr" presetSubtype="1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500"/>
                                        <p:tgtEl>
                                          <p:spTgt spid="15"/>
                                        </p:tgtEl>
                                      </p:cBhvr>
                                    </p:animEffect>
                                  </p:childTnLst>
                                </p:cTn>
                              </p:par>
                            </p:childTnLst>
                          </p:cTn>
                        </p:par>
                        <p:par>
                          <p:cTn id="43" fill="hold">
                            <p:stCondLst>
                              <p:cond delay="4000"/>
                            </p:stCondLst>
                            <p:childTnLst>
                              <p:par>
                                <p:cTn id="44" presetID="5" presetClass="entr" presetSubtype="1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heckerboard(across)">
                                      <p:cBhvr>
                                        <p:cTn id="46" dur="500"/>
                                        <p:tgtEl>
                                          <p:spTgt spid="17"/>
                                        </p:tgtEl>
                                      </p:cBhvr>
                                    </p:animEffect>
                                  </p:childTnLst>
                                </p:cTn>
                              </p:par>
                            </p:childTnLst>
                          </p:cTn>
                        </p:par>
                        <p:par>
                          <p:cTn id="47" fill="hold">
                            <p:stCondLst>
                              <p:cond delay="4500"/>
                            </p:stCondLst>
                            <p:childTnLst>
                              <p:par>
                                <p:cTn id="48" presetID="5" presetClass="entr" presetSubtype="1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heckerboard(across)">
                                      <p:cBhvr>
                                        <p:cTn id="50" dur="500"/>
                                        <p:tgtEl>
                                          <p:spTgt spid="16"/>
                                        </p:tgtEl>
                                      </p:cBhvr>
                                    </p:animEffect>
                                  </p:childTnLst>
                                </p:cTn>
                              </p:par>
                            </p:childTnLst>
                          </p:cTn>
                        </p:par>
                        <p:par>
                          <p:cTn id="51" fill="hold">
                            <p:stCondLst>
                              <p:cond delay="5000"/>
                            </p:stCondLst>
                            <p:childTnLst>
                              <p:par>
                                <p:cTn id="52" presetID="5" presetClass="entr" presetSubtype="1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checkerboard(across)">
                                      <p:cBhvr>
                                        <p:cTn id="54" dur="500"/>
                                        <p:tgtEl>
                                          <p:spTgt spid="20"/>
                                        </p:tgtEl>
                                      </p:cBhvr>
                                    </p:animEffect>
                                  </p:childTnLst>
                                </p:cTn>
                              </p:par>
                            </p:childTnLst>
                          </p:cTn>
                        </p:par>
                        <p:par>
                          <p:cTn id="55" fill="hold">
                            <p:stCondLst>
                              <p:cond delay="5500"/>
                            </p:stCondLst>
                            <p:childTnLst>
                              <p:par>
                                <p:cTn id="56" presetID="5" presetClass="entr" presetSubtype="1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checkerboard(across)">
                                      <p:cBhvr>
                                        <p:cTn id="58" dur="500"/>
                                        <p:tgtEl>
                                          <p:spTgt spid="19"/>
                                        </p:tgtEl>
                                      </p:cBhvr>
                                    </p:animEffect>
                                  </p:childTnLst>
                                </p:cTn>
                              </p:par>
                            </p:childTnLst>
                          </p:cTn>
                        </p:par>
                        <p:par>
                          <p:cTn id="59" fill="hold">
                            <p:stCondLst>
                              <p:cond delay="6000"/>
                            </p:stCondLst>
                            <p:childTnLst>
                              <p:par>
                                <p:cTn id="60" presetID="5" presetClass="entr" presetSubtype="1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checkerboard(across)">
                                      <p:cBhvr>
                                        <p:cTn id="62" dur="500"/>
                                        <p:tgtEl>
                                          <p:spTgt spid="18"/>
                                        </p:tgtEl>
                                      </p:cBhvr>
                                    </p:animEffect>
                                  </p:childTnLst>
                                </p:cTn>
                              </p:par>
                            </p:childTnLst>
                          </p:cTn>
                        </p:par>
                        <p:par>
                          <p:cTn id="63" fill="hold">
                            <p:stCondLst>
                              <p:cond delay="6500"/>
                            </p:stCondLst>
                            <p:childTnLst>
                              <p:par>
                                <p:cTn id="64" presetID="5"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checkerboard(across)">
                                      <p:cBhvr>
                                        <p:cTn id="66" dur="500"/>
                                        <p:tgtEl>
                                          <p:spTgt spid="22"/>
                                        </p:tgtEl>
                                      </p:cBhvr>
                                    </p:animEffect>
                                  </p:childTnLst>
                                </p:cTn>
                              </p:par>
                            </p:childTnLst>
                          </p:cTn>
                        </p:par>
                        <p:par>
                          <p:cTn id="67" fill="hold">
                            <p:stCondLst>
                              <p:cond delay="7000"/>
                            </p:stCondLst>
                            <p:childTnLst>
                              <p:par>
                                <p:cTn id="68" presetID="5" presetClass="entr" presetSubtype="1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checkerboard(across)">
                                      <p:cBhvr>
                                        <p:cTn id="70" dur="500"/>
                                        <p:tgtEl>
                                          <p:spTgt spid="21"/>
                                        </p:tgtEl>
                                      </p:cBhvr>
                                    </p:animEffect>
                                  </p:childTnLst>
                                </p:cTn>
                              </p:par>
                            </p:childTnLst>
                          </p:cTn>
                        </p:par>
                        <p:par>
                          <p:cTn id="71" fill="hold">
                            <p:stCondLst>
                              <p:cond delay="7500"/>
                            </p:stCondLst>
                            <p:childTnLst>
                              <p:par>
                                <p:cTn id="72" presetID="6" presetClass="entr" presetSubtype="16"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circle(in)">
                                      <p:cBhvr>
                                        <p:cTn id="74" dur="500"/>
                                        <p:tgtEl>
                                          <p:spTgt spid="23"/>
                                        </p:tgtEl>
                                      </p:cBhvr>
                                    </p:animEffect>
                                  </p:childTnLst>
                                </p:cTn>
                              </p:par>
                            </p:childTnLst>
                          </p:cTn>
                        </p:par>
                        <p:par>
                          <p:cTn id="75" fill="hold">
                            <p:stCondLst>
                              <p:cond delay="8000"/>
                            </p:stCondLst>
                            <p:childTnLst>
                              <p:par>
                                <p:cTn id="76" presetID="6" presetClass="entr" presetSubtype="16"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circle(in)">
                                      <p:cBhvr>
                                        <p:cTn id="78" dur="500"/>
                                        <p:tgtEl>
                                          <p:spTgt spid="24"/>
                                        </p:tgtEl>
                                      </p:cBhvr>
                                    </p:animEffect>
                                  </p:childTnLst>
                                </p:cTn>
                              </p:par>
                            </p:childTnLst>
                          </p:cTn>
                        </p:par>
                        <p:par>
                          <p:cTn id="79" fill="hold">
                            <p:stCondLst>
                              <p:cond delay="8500"/>
                            </p:stCondLst>
                            <p:childTnLst>
                              <p:par>
                                <p:cTn id="80" presetID="6"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circle(in)">
                                      <p:cBhvr>
                                        <p:cTn id="8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9" grpId="0"/>
      <p:bldP spid="11" grpId="0"/>
      <p:bldP spid="15" grpId="0"/>
      <p:bldP spid="16" grpId="0"/>
      <p:bldP spid="17" grpId="0"/>
      <p:bldP spid="18" grpId="0"/>
      <p:bldP spid="19" grpId="0"/>
      <p:bldP spid="20" grpId="0"/>
      <p:bldP spid="21" grpId="0"/>
      <p:bldP spid="22" grpId="0"/>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CCCFF"/>
            </a:gs>
            <a:gs pos="17999">
              <a:srgbClr val="99CCFF"/>
            </a:gs>
            <a:gs pos="36000">
              <a:srgbClr val="FFCCFF"/>
            </a:gs>
            <a:gs pos="61000">
              <a:srgbClr val="FF66FF"/>
            </a:gs>
            <a:gs pos="82001">
              <a:srgbClr val="99CCFF"/>
            </a:gs>
            <a:gs pos="100000">
              <a:srgbClr val="CCCC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4" descr="C:\Users\Biagio\Desktop\FOTO CILENTO POWERPOINT\logo finale communicatioNow.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ttangolo 4"/>
          <p:cNvSpPr/>
          <p:nvPr/>
        </p:nvSpPr>
        <p:spPr>
          <a:xfrm>
            <a:off x="2880705" y="303039"/>
            <a:ext cx="358784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acciaroli</a:t>
            </a:r>
            <a:endParaRPr lang="it-IT"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CasellaDiTesto 9"/>
          <p:cNvSpPr txBox="1"/>
          <p:nvPr/>
        </p:nvSpPr>
        <p:spPr>
          <a:xfrm>
            <a:off x="214282" y="1357298"/>
            <a:ext cx="3000364" cy="4801314"/>
          </a:xfrm>
          <a:prstGeom prst="rect">
            <a:avLst/>
          </a:prstGeom>
          <a:noFill/>
        </p:spPr>
        <p:txBody>
          <a:bodyPr wrap="square" rtlCol="0">
            <a:spAutoFit/>
          </a:bodyPr>
          <a:lstStyle/>
          <a:p>
            <a:pPr algn="just"/>
            <a:r>
              <a:rPr lang="it-IT" dirty="0" smtClean="0"/>
              <a:t>Sono diversi anni che il paese ottiene le </a:t>
            </a:r>
            <a:r>
              <a:rPr lang="it-IT" dirty="0"/>
              <a:t>"5 vele" di Legambiente e la Bandiera Blu </a:t>
            </a:r>
            <a:r>
              <a:rPr lang="it-IT" dirty="0" smtClean="0"/>
              <a:t>per le spiagge, insieme con la limitrofa frazione di Pioppi. </a:t>
            </a:r>
            <a:r>
              <a:rPr lang="it-IT" dirty="0"/>
              <a:t>Ciò le ha </a:t>
            </a:r>
            <a:r>
              <a:rPr lang="it-IT" dirty="0" smtClean="0"/>
              <a:t>portato </a:t>
            </a:r>
            <a:r>
              <a:rPr lang="it-IT" dirty="0"/>
              <a:t>una certa </a:t>
            </a:r>
            <a:r>
              <a:rPr lang="it-IT" dirty="0" smtClean="0"/>
              <a:t>rinomanza e ha aumentato il flusso di turisti. Situata </a:t>
            </a:r>
            <a:r>
              <a:rPr lang="it-IT" dirty="0"/>
              <a:t>nel </a:t>
            </a:r>
            <a:r>
              <a:rPr lang="it-IT" dirty="0" smtClean="0"/>
              <a:t>cuore del territorio </a:t>
            </a:r>
            <a:r>
              <a:rPr lang="it-IT" dirty="0"/>
              <a:t>del Parco Nazionale del </a:t>
            </a:r>
            <a:r>
              <a:rPr lang="it-IT" dirty="0" smtClean="0"/>
              <a:t>Cilento, Vallo </a:t>
            </a:r>
            <a:r>
              <a:rPr lang="it-IT" dirty="0"/>
              <a:t>di </a:t>
            </a:r>
            <a:r>
              <a:rPr lang="it-IT" dirty="0" smtClean="0"/>
              <a:t>Diano e Alburni. </a:t>
            </a:r>
            <a:r>
              <a:rPr lang="it-IT" dirty="0"/>
              <a:t>Inoltre, la frazione di Acciaroli, insieme al comune di Pollica, è capitale della dieta mediterranea</a:t>
            </a:r>
            <a:r>
              <a:rPr lang="it-IT" dirty="0" smtClean="0"/>
              <a:t>.</a:t>
            </a:r>
            <a:endParaRPr lang="it-IT" dirty="0"/>
          </a:p>
        </p:txBody>
      </p:sp>
      <p:pic>
        <p:nvPicPr>
          <p:cNvPr id="2055" name="Picture 7" descr="C:\Users\Biagio\Desktop\FOTO CILENTO POWERPOINT\acciaroli2 port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1325" y="1257470"/>
            <a:ext cx="3403500" cy="2466975"/>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pic>
        <p:nvPicPr>
          <p:cNvPr id="2056" name="Picture 8" descr="C:\Users\Biagio\Desktop\FOTO CILENTO POWERPOINT\pioppi.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35896" y="3933056"/>
            <a:ext cx="3949562" cy="2040607"/>
          </a:xfrm>
          <a:prstGeom prst="rect">
            <a:avLst/>
          </a:prstGeom>
          <a:noFill/>
          <a:effectLst>
            <a:glow rad="228600">
              <a:schemeClr val="accent1">
                <a:satMod val="175000"/>
                <a:alpha val="40000"/>
              </a:schemeClr>
            </a:glow>
          </a:effectLst>
          <a:extLst>
            <a:ext uri="{909E8E84-426E-40DD-AFC4-6F175D3DCCD1}">
              <a14:hiddenFill xmlns:a14="http://schemas.microsoft.com/office/drawing/2010/main" xmlns="">
                <a:solidFill>
                  <a:srgbClr val="FFFFFF"/>
                </a:solidFill>
              </a14:hiddenFill>
            </a:ext>
          </a:extLst>
        </p:spPr>
      </p:pic>
      <p:sp>
        <p:nvSpPr>
          <p:cNvPr id="14" name="Pagina iniziale 13">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Indietro o precedente 14">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Avanti o successivo 15">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2249732710"/>
      </p:ext>
    </p:extLst>
  </p:cSld>
  <p:clrMapOvr>
    <a:masterClrMapping/>
  </p:clrMapOvr>
  <p:transition spd="slow" advClick="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1000"/>
                                        <p:tgtEl>
                                          <p:spTgt spid="10"/>
                                        </p:tgtEl>
                                      </p:cBhvr>
                                    </p:animEffect>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250" fill="hold"/>
                                        <p:tgtEl>
                                          <p:spTgt spid="2055"/>
                                        </p:tgtEl>
                                        <p:attrNameLst>
                                          <p:attrName>ppt_x</p:attrName>
                                        </p:attrNameLst>
                                      </p:cBhvr>
                                      <p:tavLst>
                                        <p:tav tm="0">
                                          <p:val>
                                            <p:strVal val="#ppt_x"/>
                                          </p:val>
                                        </p:tav>
                                        <p:tav tm="100000">
                                          <p:val>
                                            <p:strVal val="#ppt_x"/>
                                          </p:val>
                                        </p:tav>
                                      </p:tavLst>
                                    </p:anim>
                                    <p:anim calcmode="lin" valueType="num">
                                      <p:cBhvr additive="base">
                                        <p:cTn id="18" dur="250" fill="hold"/>
                                        <p:tgtEl>
                                          <p:spTgt spid="2055"/>
                                        </p:tgtEl>
                                        <p:attrNameLst>
                                          <p:attrName>ppt_y</p:attrName>
                                        </p:attrNameLst>
                                      </p:cBhvr>
                                      <p:tavLst>
                                        <p:tav tm="0">
                                          <p:val>
                                            <p:strVal val="1+#ppt_h/2"/>
                                          </p:val>
                                        </p:tav>
                                        <p:tav tm="100000">
                                          <p:val>
                                            <p:strVal val="#ppt_y"/>
                                          </p:val>
                                        </p:tav>
                                      </p:tavLst>
                                    </p:anim>
                                  </p:childTnLst>
                                </p:cTn>
                              </p:par>
                            </p:childTnLst>
                          </p:cTn>
                        </p:par>
                        <p:par>
                          <p:cTn id="19" fill="hold">
                            <p:stCondLst>
                              <p:cond delay="1750"/>
                            </p:stCondLst>
                            <p:childTnLst>
                              <p:par>
                                <p:cTn id="20" presetID="2" presetClass="entr" presetSubtype="4" fill="hold" nodeType="afterEffect">
                                  <p:stCondLst>
                                    <p:cond delay="0"/>
                                  </p:stCondLst>
                                  <p:childTnLst>
                                    <p:set>
                                      <p:cBhvr>
                                        <p:cTn id="21" dur="1" fill="hold">
                                          <p:stCondLst>
                                            <p:cond delay="0"/>
                                          </p:stCondLst>
                                        </p:cTn>
                                        <p:tgtEl>
                                          <p:spTgt spid="2056"/>
                                        </p:tgtEl>
                                        <p:attrNameLst>
                                          <p:attrName>style.visibility</p:attrName>
                                        </p:attrNameLst>
                                      </p:cBhvr>
                                      <p:to>
                                        <p:strVal val="visible"/>
                                      </p:to>
                                    </p:set>
                                    <p:anim calcmode="lin" valueType="num">
                                      <p:cBhvr additive="base">
                                        <p:cTn id="22" dur="250" fill="hold"/>
                                        <p:tgtEl>
                                          <p:spTgt spid="2056"/>
                                        </p:tgtEl>
                                        <p:attrNameLst>
                                          <p:attrName>ppt_x</p:attrName>
                                        </p:attrNameLst>
                                      </p:cBhvr>
                                      <p:tavLst>
                                        <p:tav tm="0">
                                          <p:val>
                                            <p:strVal val="#ppt_x"/>
                                          </p:val>
                                        </p:tav>
                                        <p:tav tm="100000">
                                          <p:val>
                                            <p:strVal val="#ppt_x"/>
                                          </p:val>
                                        </p:tav>
                                      </p:tavLst>
                                    </p:anim>
                                    <p:anim calcmode="lin" valueType="num">
                                      <p:cBhvr additive="base">
                                        <p:cTn id="23" dur="250" fill="hold"/>
                                        <p:tgtEl>
                                          <p:spTgt spid="205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500"/>
                                        <p:tgtEl>
                                          <p:spTgt spid="14"/>
                                        </p:tgtEl>
                                      </p:cBhvr>
                                    </p:animEffect>
                                  </p:childTnLst>
                                </p:cTn>
                              </p:par>
                            </p:childTnLst>
                          </p:cTn>
                        </p:par>
                        <p:par>
                          <p:cTn id="28" fill="hold">
                            <p:stCondLst>
                              <p:cond delay="2500"/>
                            </p:stCondLst>
                            <p:childTnLst>
                              <p:par>
                                <p:cTn id="29" presetID="6"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500"/>
                                        <p:tgtEl>
                                          <p:spTgt spid="15"/>
                                        </p:tgtEl>
                                      </p:cBhvr>
                                    </p:animEffect>
                                  </p:childTnLst>
                                </p:cTn>
                              </p:par>
                            </p:childTnLst>
                          </p:cTn>
                        </p:par>
                        <p:par>
                          <p:cTn id="32" fill="hold">
                            <p:stCondLst>
                              <p:cond delay="3000"/>
                            </p:stCondLst>
                            <p:childTnLst>
                              <p:par>
                                <p:cTn id="33" presetID="6" presetClass="entr" presetSubtype="16"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66"/>
            </a:gs>
            <a:gs pos="50000">
              <a:srgbClr val="9CB86E"/>
            </a:gs>
            <a:gs pos="100000">
              <a:srgbClr val="FFFFCC"/>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4" name="Picture 4" descr="C:\Users\Biagio\Desktop\FOTO CILENTO POWERPOINT\logo finale communicatioNow.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CasellaDiTesto 11"/>
          <p:cNvSpPr txBox="1"/>
          <p:nvPr/>
        </p:nvSpPr>
        <p:spPr>
          <a:xfrm>
            <a:off x="251520" y="1556792"/>
            <a:ext cx="5269419" cy="2585323"/>
          </a:xfrm>
          <a:prstGeom prst="rect">
            <a:avLst/>
          </a:prstGeom>
          <a:noFill/>
        </p:spPr>
        <p:txBody>
          <a:bodyPr wrap="square" rtlCol="0">
            <a:spAutoFit/>
          </a:bodyPr>
          <a:lstStyle/>
          <a:p>
            <a:pPr algn="just"/>
            <a:r>
              <a:rPr lang="it-IT" dirty="0" smtClean="0"/>
              <a:t>E’ un importante centro costiero situato nella zona nord del Cilento e il suo centro </a:t>
            </a:r>
            <a:r>
              <a:rPr lang="it-IT" dirty="0"/>
              <a:t>storico è di forte richiamo </a:t>
            </a:r>
            <a:r>
              <a:rPr lang="it-IT" dirty="0" smtClean="0"/>
              <a:t>turistico. Alla sua base si è sviluppata l’odierna cittadina, la cui popolazione, e la presenza di numerosi servizi, la proietta tra i maggiori punti di riferimento del comprensorio.</a:t>
            </a:r>
          </a:p>
          <a:p>
            <a:pPr algn="just"/>
            <a:r>
              <a:rPr lang="it-IT" dirty="0" smtClean="0"/>
              <a:t>Nel 2014 è stata insignita di una doppia bandiera blu.</a:t>
            </a:r>
            <a:endParaRPr lang="it-IT" dirty="0"/>
          </a:p>
        </p:txBody>
      </p:sp>
      <p:pic>
        <p:nvPicPr>
          <p:cNvPr id="5122" name="Picture 2" descr="C:\Users\Biagio\Desktop\FOTO CILENTO POWERPOINT\agropoli-promontorio-foto-mazzafot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046874"/>
            <a:ext cx="4768324" cy="281112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23" name="Picture 3" descr="C:\Users\Biagio\Desktop\FOTO CILENTO POWERPOINT\Agropoli Porta_Monumental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67979" y="1371954"/>
            <a:ext cx="3567008" cy="267799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24" name="Picture 4" descr="C:\Users\Biagio\Desktop\FOTO CILENTO POWERPOINT\agropoli-lungomare_0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83521" y="4293095"/>
            <a:ext cx="3420549" cy="227466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Rettangolo 1"/>
          <p:cNvSpPr/>
          <p:nvPr/>
        </p:nvSpPr>
        <p:spPr>
          <a:xfrm>
            <a:off x="2860771" y="116632"/>
            <a:ext cx="3469219" cy="923330"/>
          </a:xfrm>
          <a:prstGeom prst="rect">
            <a:avLst/>
          </a:prstGeom>
          <a:noFill/>
        </p:spPr>
        <p:txBody>
          <a:bodyPr wrap="none" lIns="91440" tIns="45720" rIns="91440" bIns="45720">
            <a:spAutoFit/>
          </a:bodyPr>
          <a:lstStyle/>
          <a:p>
            <a:pPr algn="ctr"/>
            <a:r>
              <a:rPr lang="it-IT"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AGROPOLI</a:t>
            </a:r>
            <a:endParaRPr lang="it-IT"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 name="Pagina iniziale 10">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Indietro o precedente 15">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Avanti o successivo 16">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4157040415"/>
      </p:ext>
    </p:extLst>
  </p:cSld>
  <p:clrMapOvr>
    <a:masterClrMapping/>
  </p:clrMapOvr>
  <mc:AlternateContent xmlns:mc="http://schemas.openxmlformats.org/markup-compatibility/2006">
    <mc:Choice xmlns:p14="http://schemas.microsoft.com/office/powerpoint/2010/main" xmlns="" Requires="p14">
      <p:transition spd="slow" p14:dur="1250" advClick="0">
        <p14:ripp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1000"/>
                                        <p:tgtEl>
                                          <p:spTgt spid="12"/>
                                        </p:tgtEl>
                                      </p:cBhvr>
                                    </p:animEffect>
                                  </p:childTnLst>
                                </p:cTn>
                              </p:par>
                            </p:childTnLst>
                          </p:cTn>
                        </p:par>
                        <p:par>
                          <p:cTn id="12" fill="hold">
                            <p:stCondLst>
                              <p:cond delay="1500"/>
                            </p:stCondLst>
                            <p:childTnLst>
                              <p:par>
                                <p:cTn id="13" presetID="21" presetClass="entr" presetSubtype="1" fill="hold" nodeType="after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wheel(1)">
                                      <p:cBhvr>
                                        <p:cTn id="15" dur="750"/>
                                        <p:tgtEl>
                                          <p:spTgt spid="5123"/>
                                        </p:tgtEl>
                                      </p:cBhvr>
                                    </p:animEffect>
                                  </p:childTnLst>
                                </p:cTn>
                              </p:par>
                            </p:childTnLst>
                          </p:cTn>
                        </p:par>
                        <p:par>
                          <p:cTn id="16" fill="hold">
                            <p:stCondLst>
                              <p:cond delay="2250"/>
                            </p:stCondLst>
                            <p:childTnLst>
                              <p:par>
                                <p:cTn id="17" presetID="21" presetClass="entr" presetSubtype="1" fill="hold" nodeType="after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wheel(1)">
                                      <p:cBhvr>
                                        <p:cTn id="19" dur="750"/>
                                        <p:tgtEl>
                                          <p:spTgt spid="5124"/>
                                        </p:tgtEl>
                                      </p:cBhvr>
                                    </p:animEffect>
                                  </p:childTnLst>
                                </p:cTn>
                              </p:par>
                            </p:childTnLst>
                          </p:cTn>
                        </p:par>
                        <p:par>
                          <p:cTn id="20" fill="hold">
                            <p:stCondLst>
                              <p:cond delay="3000"/>
                            </p:stCondLst>
                            <p:childTnLst>
                              <p:par>
                                <p:cTn id="21" presetID="21" presetClass="entr" presetSubtype="1" fill="hold" nodeType="after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wheel(1)">
                                      <p:cBhvr>
                                        <p:cTn id="23" dur="750"/>
                                        <p:tgtEl>
                                          <p:spTgt spid="5122"/>
                                        </p:tgtEl>
                                      </p:cBhvr>
                                    </p:animEffect>
                                  </p:childTnLst>
                                </p:cTn>
                              </p:par>
                            </p:childTnLst>
                          </p:cTn>
                        </p:par>
                        <p:par>
                          <p:cTn id="24" fill="hold">
                            <p:stCondLst>
                              <p:cond delay="3750"/>
                            </p:stCondLst>
                            <p:childTnLst>
                              <p:par>
                                <p:cTn id="25" presetID="6"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500"/>
                                        <p:tgtEl>
                                          <p:spTgt spid="11"/>
                                        </p:tgtEl>
                                      </p:cBhvr>
                                    </p:animEffect>
                                  </p:childTnLst>
                                </p:cTn>
                              </p:par>
                            </p:childTnLst>
                          </p:cTn>
                        </p:par>
                        <p:par>
                          <p:cTn id="28" fill="hold">
                            <p:stCondLst>
                              <p:cond delay="4250"/>
                            </p:stCondLst>
                            <p:childTnLst>
                              <p:par>
                                <p:cTn id="29" presetID="6"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500"/>
                                        <p:tgtEl>
                                          <p:spTgt spid="16"/>
                                        </p:tgtEl>
                                      </p:cBhvr>
                                    </p:animEffect>
                                  </p:childTnLst>
                                </p:cTn>
                              </p:par>
                            </p:childTnLst>
                          </p:cTn>
                        </p:par>
                        <p:par>
                          <p:cTn id="32" fill="hold">
                            <p:stCondLst>
                              <p:cond delay="4750"/>
                            </p:stCondLst>
                            <p:childTnLst>
                              <p:par>
                                <p:cTn id="33" presetID="6"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in)">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11"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dotDmnd">
          <a:fgClr>
            <a:srgbClr val="FF0000"/>
          </a:fgClr>
          <a:bgClr>
            <a:srgbClr val="FFFF66"/>
          </a:bgClr>
        </a:pattFill>
        <a:effectLst/>
      </p:bgPr>
    </p:bg>
    <p:spTree>
      <p:nvGrpSpPr>
        <p:cNvPr id="1" name=""/>
        <p:cNvGrpSpPr/>
        <p:nvPr/>
      </p:nvGrpSpPr>
      <p:grpSpPr>
        <a:xfrm>
          <a:off x="0" y="0"/>
          <a:ext cx="0" cy="0"/>
          <a:chOff x="0" y="0"/>
          <a:chExt cx="0" cy="0"/>
        </a:xfrm>
      </p:grpSpPr>
      <p:pic>
        <p:nvPicPr>
          <p:cNvPr id="4" name="Picture 4" descr="C:\Users\Biagio\Desktop\FOTO CILENTO POWERPOINT\logo finale communicatioNow.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ttangolo 8"/>
          <p:cNvSpPr/>
          <p:nvPr/>
        </p:nvSpPr>
        <p:spPr>
          <a:xfrm>
            <a:off x="3347864" y="303039"/>
            <a:ext cx="223490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ASCEA</a:t>
            </a:r>
            <a:endParaRPr lang="it-IT"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CasellaDiTesto 9"/>
          <p:cNvSpPr txBox="1"/>
          <p:nvPr/>
        </p:nvSpPr>
        <p:spPr>
          <a:xfrm>
            <a:off x="84387" y="1663842"/>
            <a:ext cx="5351710" cy="2308324"/>
          </a:xfrm>
          <a:prstGeom prst="rect">
            <a:avLst/>
          </a:prstGeom>
          <a:noFill/>
        </p:spPr>
        <p:txBody>
          <a:bodyPr wrap="square" rtlCol="0">
            <a:spAutoFit/>
          </a:bodyPr>
          <a:lstStyle/>
          <a:p>
            <a:pPr algn="just"/>
            <a:r>
              <a:rPr lang="it-IT" dirty="0" smtClean="0"/>
              <a:t> Il comune di Ascea </a:t>
            </a:r>
            <a:r>
              <a:rPr lang="it-IT" dirty="0"/>
              <a:t>sorge su </a:t>
            </a:r>
            <a:r>
              <a:rPr lang="it-IT" dirty="0" smtClean="0"/>
              <a:t>di una vasta area che va dal mare alle colline interne. Al suo interno si trovano gli scavi di Velia, dominati dalla mole della Torre medievale sorta dove un tempo era l’acropoli dell’antica città greca. Il gioiello archeologico del sito Patrimonio Unesco rimane, però, la Porta Rosa, primo esempio di arco a tutto sesto.</a:t>
            </a:r>
            <a:endParaRPr lang="it-IT" dirty="0"/>
          </a:p>
        </p:txBody>
      </p:sp>
      <p:pic>
        <p:nvPicPr>
          <p:cNvPr id="4098" name="Picture 2" descr="C:\Users\Biagio\Desktop\FOTO CILENTO POWERPOINT\DSCF47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005064"/>
            <a:ext cx="9144000" cy="2852936"/>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Biagio\Desktop\FOTO CILENTO POWERPOINT\ascea_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33488" y="1325499"/>
            <a:ext cx="3545748" cy="239563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3" name="Pagina iniziale 12">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Indietro o precedente 13">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Avanti o successivo 14">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28832460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1250"/>
                                        <p:tgtEl>
                                          <p:spTgt spid="10"/>
                                        </p:tgtEl>
                                      </p:cBhvr>
                                    </p:animEffect>
                                  </p:childTnLst>
                                </p:cTn>
                              </p:par>
                            </p:childTnLst>
                          </p:cTn>
                        </p:par>
                        <p:par>
                          <p:cTn id="14" fill="hold">
                            <p:stCondLst>
                              <p:cond delay="1750"/>
                            </p:stCondLst>
                            <p:childTnLst>
                              <p:par>
                                <p:cTn id="15" presetID="14" presetClass="entr" presetSubtype="10" fill="hold" nodeType="after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randombar(horizontal)">
                                      <p:cBhvr>
                                        <p:cTn id="17" dur="250"/>
                                        <p:tgtEl>
                                          <p:spTgt spid="4099"/>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randombar(horizontal)">
                                      <p:cBhvr>
                                        <p:cTn id="21" dur="500"/>
                                        <p:tgtEl>
                                          <p:spTgt spid="4098"/>
                                        </p:tgtEl>
                                      </p:cBhvr>
                                    </p:animEffect>
                                  </p:childTnLst>
                                </p:cTn>
                              </p:par>
                            </p:childTnLst>
                          </p:cTn>
                        </p:par>
                        <p:par>
                          <p:cTn id="22" fill="hold">
                            <p:stCondLst>
                              <p:cond delay="2500"/>
                            </p:stCondLst>
                            <p:childTnLst>
                              <p:par>
                                <p:cTn id="23" presetID="6"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500"/>
                                        <p:tgtEl>
                                          <p:spTgt spid="13"/>
                                        </p:tgtEl>
                                      </p:cBhvr>
                                    </p:animEffect>
                                  </p:childTnLst>
                                </p:cTn>
                              </p:par>
                            </p:childTnLst>
                          </p:cTn>
                        </p:par>
                        <p:par>
                          <p:cTn id="26" fill="hold">
                            <p:stCondLst>
                              <p:cond delay="3000"/>
                            </p:stCondLst>
                            <p:childTnLst>
                              <p:par>
                                <p:cTn id="27" presetID="6"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500"/>
                                        <p:tgtEl>
                                          <p:spTgt spid="14"/>
                                        </p:tgtEl>
                                      </p:cBhvr>
                                    </p:animEffect>
                                  </p:childTnLst>
                                </p:cTn>
                              </p:par>
                            </p:childTnLst>
                          </p:cTn>
                        </p:par>
                        <p:par>
                          <p:cTn id="30" fill="hold">
                            <p:stCondLst>
                              <p:cond delay="3500"/>
                            </p:stCondLst>
                            <p:childTnLst>
                              <p:par>
                                <p:cTn id="31" presetID="6"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60000"/>
                <a:lumOff val="40000"/>
              </a:schemeClr>
            </a:gs>
            <a:gs pos="39999">
              <a:schemeClr val="accent6">
                <a:lumMod val="60000"/>
                <a:lumOff val="40000"/>
              </a:schemeClr>
            </a:gs>
            <a:gs pos="70000">
              <a:schemeClr val="accent3">
                <a:lumMod val="60000"/>
                <a:lumOff val="40000"/>
              </a:schemeClr>
            </a:gs>
            <a:gs pos="100000">
              <a:srgbClr val="25EB2E"/>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5" name="Picture 4" descr="C:\Users\Biagio\Desktop\FOTO CILENTO POWERPOINT\logo finale communicatioNow.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ttangolo 5"/>
          <p:cNvSpPr/>
          <p:nvPr/>
        </p:nvSpPr>
        <p:spPr>
          <a:xfrm>
            <a:off x="2763072" y="116632"/>
            <a:ext cx="3664914" cy="923330"/>
          </a:xfrm>
          <a:prstGeom prst="rect">
            <a:avLst/>
          </a:prstGeom>
          <a:noFill/>
        </p:spPr>
        <p:txBody>
          <a:bodyPr wrap="none" lIns="91440" tIns="45720" rIns="91440" bIns="45720">
            <a:spAutoFit/>
          </a:bodyPr>
          <a:lstStyle/>
          <a:p>
            <a:pPr algn="ctr"/>
            <a:r>
              <a:rPr lang="it-IT"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CAMEROTA</a:t>
            </a:r>
            <a:endParaRPr lang="it-IT"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CasellaDiTesto 6"/>
          <p:cNvSpPr txBox="1"/>
          <p:nvPr/>
        </p:nvSpPr>
        <p:spPr>
          <a:xfrm>
            <a:off x="3059832" y="1197948"/>
            <a:ext cx="2680518" cy="4801314"/>
          </a:xfrm>
          <a:prstGeom prst="rect">
            <a:avLst/>
          </a:prstGeom>
          <a:noFill/>
        </p:spPr>
        <p:txBody>
          <a:bodyPr wrap="square" rtlCol="0">
            <a:spAutoFit/>
          </a:bodyPr>
          <a:lstStyle/>
          <a:p>
            <a:pPr algn="ctr"/>
            <a:r>
              <a:rPr lang="it-IT" dirty="0"/>
              <a:t>L'abitato di Camerota si trova nel Cilento meridionale e sorge </a:t>
            </a:r>
            <a:r>
              <a:rPr lang="it-IT" dirty="0" smtClean="0"/>
              <a:t>in posizione collinare. La </a:t>
            </a:r>
            <a:r>
              <a:rPr lang="it-IT" dirty="0"/>
              <a:t>popolazione del comune si concentra soprattutto nella famosa località balneare di Marina di </a:t>
            </a:r>
            <a:r>
              <a:rPr lang="it-IT" dirty="0" smtClean="0"/>
              <a:t>Camerota, nota soprattutto per la bellezza delle sue spiagge. A conferma di ciò abbiamo Baia degli Infreschi e Cala Bianca, elette spiagge più belle d’Italia rispettivamente nel 2013 e nel 2014. </a:t>
            </a:r>
            <a:endParaRPr lang="it-IT" dirty="0"/>
          </a:p>
        </p:txBody>
      </p:sp>
      <p:pic>
        <p:nvPicPr>
          <p:cNvPr id="7170" name="Picture 2" descr="C:\Users\Biagio\Desktop\FOTO CILENTO POWERPOINT\nm 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7318" y="4597621"/>
            <a:ext cx="2698498" cy="1969396"/>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Users\Biagio\Desktop\FOTO CILENTO POWERPOINT\,ov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7119" y="1082530"/>
            <a:ext cx="2858896" cy="2060717"/>
          </a:xfrm>
          <a:prstGeom prst="rect">
            <a:avLst/>
          </a:prstGeom>
          <a:noFill/>
          <a:extLst>
            <a:ext uri="{909E8E84-426E-40DD-AFC4-6F175D3DCCD1}">
              <a14:hiddenFill xmlns:a14="http://schemas.microsoft.com/office/drawing/2010/main" xmlns="">
                <a:solidFill>
                  <a:srgbClr val="FFFFFF"/>
                </a:solidFill>
              </a14:hiddenFill>
            </a:ext>
          </a:extLst>
        </p:spPr>
      </p:pic>
      <p:pic>
        <p:nvPicPr>
          <p:cNvPr id="7173" name="Picture 5" descr="C:\Users\Biagio\Desktop\FOTO CILENTO POWERPOINT\5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21681" y="4500570"/>
            <a:ext cx="2854497" cy="2066447"/>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C:\Users\Biagio\Desktop\FOTO CILENTO POWERPOINT\images (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b="6933"/>
          <a:stretch>
            <a:fillRect/>
          </a:stretch>
        </p:blipFill>
        <p:spPr bwMode="auto">
          <a:xfrm>
            <a:off x="6072198" y="1071546"/>
            <a:ext cx="2853573" cy="214314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Pagina iniziale 12">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Indietro o precedente 13">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Avanti o successivo 14">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4171053740"/>
      </p:ext>
    </p:extLst>
  </p:cSld>
  <p:clrMapOvr>
    <a:masterClrMapping/>
  </p:clrMapOvr>
  <p:transition spd="slow" advClick="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7172"/>
                                        </p:tgtEl>
                                        <p:attrNameLst>
                                          <p:attrName>style.visibility</p:attrName>
                                        </p:attrNameLst>
                                      </p:cBhvr>
                                      <p:to>
                                        <p:strVal val="visible"/>
                                      </p:to>
                                    </p:set>
                                    <p:anim calcmode="lin" valueType="num">
                                      <p:cBhvr>
                                        <p:cTn id="17" dur="500" fill="hold"/>
                                        <p:tgtEl>
                                          <p:spTgt spid="7172"/>
                                        </p:tgtEl>
                                        <p:attrNameLst>
                                          <p:attrName>ppt_w</p:attrName>
                                        </p:attrNameLst>
                                      </p:cBhvr>
                                      <p:tavLst>
                                        <p:tav tm="0">
                                          <p:val>
                                            <p:fltVal val="0"/>
                                          </p:val>
                                        </p:tav>
                                        <p:tav tm="100000">
                                          <p:val>
                                            <p:strVal val="#ppt_w"/>
                                          </p:val>
                                        </p:tav>
                                      </p:tavLst>
                                    </p:anim>
                                    <p:anim calcmode="lin" valueType="num">
                                      <p:cBhvr>
                                        <p:cTn id="18" dur="500" fill="hold"/>
                                        <p:tgtEl>
                                          <p:spTgt spid="7172"/>
                                        </p:tgtEl>
                                        <p:attrNameLst>
                                          <p:attrName>ppt_h</p:attrName>
                                        </p:attrNameLst>
                                      </p:cBhvr>
                                      <p:tavLst>
                                        <p:tav tm="0">
                                          <p:val>
                                            <p:fltVal val="0"/>
                                          </p:val>
                                        </p:tav>
                                        <p:tav tm="100000">
                                          <p:val>
                                            <p:strVal val="#ppt_h"/>
                                          </p:val>
                                        </p:tav>
                                      </p:tavLst>
                                    </p:anim>
                                    <p:anim calcmode="lin" valueType="num">
                                      <p:cBhvr>
                                        <p:cTn id="19" dur="500" fill="hold"/>
                                        <p:tgtEl>
                                          <p:spTgt spid="7172"/>
                                        </p:tgtEl>
                                        <p:attrNameLst>
                                          <p:attrName>style.rotation</p:attrName>
                                        </p:attrNameLst>
                                      </p:cBhvr>
                                      <p:tavLst>
                                        <p:tav tm="0">
                                          <p:val>
                                            <p:fltVal val="90"/>
                                          </p:val>
                                        </p:tav>
                                        <p:tav tm="100000">
                                          <p:val>
                                            <p:fltVal val="0"/>
                                          </p:val>
                                        </p:tav>
                                      </p:tavLst>
                                    </p:anim>
                                    <p:animEffect transition="in" filter="fade">
                                      <p:cBhvr>
                                        <p:cTn id="20" dur="500"/>
                                        <p:tgtEl>
                                          <p:spTgt spid="7172"/>
                                        </p:tgtEl>
                                      </p:cBhvr>
                                    </p:animEffect>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7174"/>
                                        </p:tgtEl>
                                        <p:attrNameLst>
                                          <p:attrName>style.visibility</p:attrName>
                                        </p:attrNameLst>
                                      </p:cBhvr>
                                      <p:to>
                                        <p:strVal val="visible"/>
                                      </p:to>
                                    </p:set>
                                    <p:anim calcmode="lin" valueType="num">
                                      <p:cBhvr>
                                        <p:cTn id="24" dur="500" fill="hold"/>
                                        <p:tgtEl>
                                          <p:spTgt spid="7174"/>
                                        </p:tgtEl>
                                        <p:attrNameLst>
                                          <p:attrName>ppt_w</p:attrName>
                                        </p:attrNameLst>
                                      </p:cBhvr>
                                      <p:tavLst>
                                        <p:tav tm="0">
                                          <p:val>
                                            <p:fltVal val="0"/>
                                          </p:val>
                                        </p:tav>
                                        <p:tav tm="100000">
                                          <p:val>
                                            <p:strVal val="#ppt_w"/>
                                          </p:val>
                                        </p:tav>
                                      </p:tavLst>
                                    </p:anim>
                                    <p:anim calcmode="lin" valueType="num">
                                      <p:cBhvr>
                                        <p:cTn id="25" dur="500" fill="hold"/>
                                        <p:tgtEl>
                                          <p:spTgt spid="7174"/>
                                        </p:tgtEl>
                                        <p:attrNameLst>
                                          <p:attrName>ppt_h</p:attrName>
                                        </p:attrNameLst>
                                      </p:cBhvr>
                                      <p:tavLst>
                                        <p:tav tm="0">
                                          <p:val>
                                            <p:fltVal val="0"/>
                                          </p:val>
                                        </p:tav>
                                        <p:tav tm="100000">
                                          <p:val>
                                            <p:strVal val="#ppt_h"/>
                                          </p:val>
                                        </p:tav>
                                      </p:tavLst>
                                    </p:anim>
                                    <p:anim calcmode="lin" valueType="num">
                                      <p:cBhvr>
                                        <p:cTn id="26" dur="500" fill="hold"/>
                                        <p:tgtEl>
                                          <p:spTgt spid="7174"/>
                                        </p:tgtEl>
                                        <p:attrNameLst>
                                          <p:attrName>style.rotation</p:attrName>
                                        </p:attrNameLst>
                                      </p:cBhvr>
                                      <p:tavLst>
                                        <p:tav tm="0">
                                          <p:val>
                                            <p:fltVal val="90"/>
                                          </p:val>
                                        </p:tav>
                                        <p:tav tm="100000">
                                          <p:val>
                                            <p:fltVal val="0"/>
                                          </p:val>
                                        </p:tav>
                                      </p:tavLst>
                                    </p:anim>
                                    <p:animEffect transition="in" filter="fade">
                                      <p:cBhvr>
                                        <p:cTn id="27" dur="500"/>
                                        <p:tgtEl>
                                          <p:spTgt spid="7174"/>
                                        </p:tgtEl>
                                      </p:cBhvr>
                                    </p:animEffect>
                                  </p:childTnLst>
                                </p:cTn>
                              </p:par>
                            </p:childTnLst>
                          </p:cTn>
                        </p:par>
                        <p:par>
                          <p:cTn id="28" fill="hold">
                            <p:stCondLst>
                              <p:cond delay="2500"/>
                            </p:stCondLst>
                            <p:childTnLst>
                              <p:par>
                                <p:cTn id="29" presetID="31" presetClass="entr" presetSubtype="0" fill="hold" nodeType="afterEffect">
                                  <p:stCondLst>
                                    <p:cond delay="0"/>
                                  </p:stCondLst>
                                  <p:childTnLst>
                                    <p:set>
                                      <p:cBhvr>
                                        <p:cTn id="30" dur="1" fill="hold">
                                          <p:stCondLst>
                                            <p:cond delay="0"/>
                                          </p:stCondLst>
                                        </p:cTn>
                                        <p:tgtEl>
                                          <p:spTgt spid="7170"/>
                                        </p:tgtEl>
                                        <p:attrNameLst>
                                          <p:attrName>style.visibility</p:attrName>
                                        </p:attrNameLst>
                                      </p:cBhvr>
                                      <p:to>
                                        <p:strVal val="visible"/>
                                      </p:to>
                                    </p:set>
                                    <p:anim calcmode="lin" valueType="num">
                                      <p:cBhvr>
                                        <p:cTn id="31" dur="500" fill="hold"/>
                                        <p:tgtEl>
                                          <p:spTgt spid="7170"/>
                                        </p:tgtEl>
                                        <p:attrNameLst>
                                          <p:attrName>ppt_w</p:attrName>
                                        </p:attrNameLst>
                                      </p:cBhvr>
                                      <p:tavLst>
                                        <p:tav tm="0">
                                          <p:val>
                                            <p:fltVal val="0"/>
                                          </p:val>
                                        </p:tav>
                                        <p:tav tm="100000">
                                          <p:val>
                                            <p:strVal val="#ppt_w"/>
                                          </p:val>
                                        </p:tav>
                                      </p:tavLst>
                                    </p:anim>
                                    <p:anim calcmode="lin" valueType="num">
                                      <p:cBhvr>
                                        <p:cTn id="32" dur="500" fill="hold"/>
                                        <p:tgtEl>
                                          <p:spTgt spid="7170"/>
                                        </p:tgtEl>
                                        <p:attrNameLst>
                                          <p:attrName>ppt_h</p:attrName>
                                        </p:attrNameLst>
                                      </p:cBhvr>
                                      <p:tavLst>
                                        <p:tav tm="0">
                                          <p:val>
                                            <p:fltVal val="0"/>
                                          </p:val>
                                        </p:tav>
                                        <p:tav tm="100000">
                                          <p:val>
                                            <p:strVal val="#ppt_h"/>
                                          </p:val>
                                        </p:tav>
                                      </p:tavLst>
                                    </p:anim>
                                    <p:anim calcmode="lin" valueType="num">
                                      <p:cBhvr>
                                        <p:cTn id="33" dur="500" fill="hold"/>
                                        <p:tgtEl>
                                          <p:spTgt spid="7170"/>
                                        </p:tgtEl>
                                        <p:attrNameLst>
                                          <p:attrName>style.rotation</p:attrName>
                                        </p:attrNameLst>
                                      </p:cBhvr>
                                      <p:tavLst>
                                        <p:tav tm="0">
                                          <p:val>
                                            <p:fltVal val="90"/>
                                          </p:val>
                                        </p:tav>
                                        <p:tav tm="100000">
                                          <p:val>
                                            <p:fltVal val="0"/>
                                          </p:val>
                                        </p:tav>
                                      </p:tavLst>
                                    </p:anim>
                                    <p:animEffect transition="in" filter="fade">
                                      <p:cBhvr>
                                        <p:cTn id="34" dur="500"/>
                                        <p:tgtEl>
                                          <p:spTgt spid="7170"/>
                                        </p:tgtEl>
                                      </p:cBhvr>
                                    </p:animEffect>
                                  </p:childTnLst>
                                </p:cTn>
                              </p:par>
                            </p:childTnLst>
                          </p:cTn>
                        </p:par>
                        <p:par>
                          <p:cTn id="35" fill="hold">
                            <p:stCondLst>
                              <p:cond delay="3000"/>
                            </p:stCondLst>
                            <p:childTnLst>
                              <p:par>
                                <p:cTn id="36" presetID="31" presetClass="entr" presetSubtype="0" fill="hold" nodeType="afterEffect">
                                  <p:stCondLst>
                                    <p:cond delay="0"/>
                                  </p:stCondLst>
                                  <p:childTnLst>
                                    <p:set>
                                      <p:cBhvr>
                                        <p:cTn id="37" dur="1" fill="hold">
                                          <p:stCondLst>
                                            <p:cond delay="0"/>
                                          </p:stCondLst>
                                        </p:cTn>
                                        <p:tgtEl>
                                          <p:spTgt spid="7173"/>
                                        </p:tgtEl>
                                        <p:attrNameLst>
                                          <p:attrName>style.visibility</p:attrName>
                                        </p:attrNameLst>
                                      </p:cBhvr>
                                      <p:to>
                                        <p:strVal val="visible"/>
                                      </p:to>
                                    </p:set>
                                    <p:anim calcmode="lin" valueType="num">
                                      <p:cBhvr>
                                        <p:cTn id="38" dur="500" fill="hold"/>
                                        <p:tgtEl>
                                          <p:spTgt spid="7173"/>
                                        </p:tgtEl>
                                        <p:attrNameLst>
                                          <p:attrName>ppt_w</p:attrName>
                                        </p:attrNameLst>
                                      </p:cBhvr>
                                      <p:tavLst>
                                        <p:tav tm="0">
                                          <p:val>
                                            <p:fltVal val="0"/>
                                          </p:val>
                                        </p:tav>
                                        <p:tav tm="100000">
                                          <p:val>
                                            <p:strVal val="#ppt_w"/>
                                          </p:val>
                                        </p:tav>
                                      </p:tavLst>
                                    </p:anim>
                                    <p:anim calcmode="lin" valueType="num">
                                      <p:cBhvr>
                                        <p:cTn id="39" dur="500" fill="hold"/>
                                        <p:tgtEl>
                                          <p:spTgt spid="7173"/>
                                        </p:tgtEl>
                                        <p:attrNameLst>
                                          <p:attrName>ppt_h</p:attrName>
                                        </p:attrNameLst>
                                      </p:cBhvr>
                                      <p:tavLst>
                                        <p:tav tm="0">
                                          <p:val>
                                            <p:fltVal val="0"/>
                                          </p:val>
                                        </p:tav>
                                        <p:tav tm="100000">
                                          <p:val>
                                            <p:strVal val="#ppt_h"/>
                                          </p:val>
                                        </p:tav>
                                      </p:tavLst>
                                    </p:anim>
                                    <p:anim calcmode="lin" valueType="num">
                                      <p:cBhvr>
                                        <p:cTn id="40" dur="500" fill="hold"/>
                                        <p:tgtEl>
                                          <p:spTgt spid="7173"/>
                                        </p:tgtEl>
                                        <p:attrNameLst>
                                          <p:attrName>style.rotation</p:attrName>
                                        </p:attrNameLst>
                                      </p:cBhvr>
                                      <p:tavLst>
                                        <p:tav tm="0">
                                          <p:val>
                                            <p:fltVal val="90"/>
                                          </p:val>
                                        </p:tav>
                                        <p:tav tm="100000">
                                          <p:val>
                                            <p:fltVal val="0"/>
                                          </p:val>
                                        </p:tav>
                                      </p:tavLst>
                                    </p:anim>
                                    <p:animEffect transition="in" filter="fade">
                                      <p:cBhvr>
                                        <p:cTn id="41" dur="500"/>
                                        <p:tgtEl>
                                          <p:spTgt spid="7173"/>
                                        </p:tgtEl>
                                      </p:cBhvr>
                                    </p:animEffect>
                                  </p:childTnLst>
                                </p:cTn>
                              </p:par>
                            </p:childTnLst>
                          </p:cTn>
                        </p:par>
                        <p:par>
                          <p:cTn id="42" fill="hold">
                            <p:stCondLst>
                              <p:cond delay="3500"/>
                            </p:stCondLst>
                            <p:childTnLst>
                              <p:par>
                                <p:cTn id="43" presetID="6"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in)">
                                      <p:cBhvr>
                                        <p:cTn id="45" dur="500"/>
                                        <p:tgtEl>
                                          <p:spTgt spid="13"/>
                                        </p:tgtEl>
                                      </p:cBhvr>
                                    </p:animEffect>
                                  </p:childTnLst>
                                </p:cTn>
                              </p:par>
                            </p:childTnLst>
                          </p:cTn>
                        </p:par>
                        <p:par>
                          <p:cTn id="46" fill="hold">
                            <p:stCondLst>
                              <p:cond delay="4000"/>
                            </p:stCondLst>
                            <p:childTnLst>
                              <p:par>
                                <p:cTn id="47" presetID="6"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ircle(in)">
                                      <p:cBhvr>
                                        <p:cTn id="49" dur="500"/>
                                        <p:tgtEl>
                                          <p:spTgt spid="14"/>
                                        </p:tgtEl>
                                      </p:cBhvr>
                                    </p:animEffect>
                                  </p:childTnLst>
                                </p:cTn>
                              </p:par>
                            </p:childTnLst>
                          </p:cTn>
                        </p:par>
                        <p:par>
                          <p:cTn id="50" fill="hold">
                            <p:stCondLst>
                              <p:cond delay="4500"/>
                            </p:stCondLst>
                            <p:childTnLst>
                              <p:par>
                                <p:cTn id="51" presetID="6" presetClass="entr" presetSubtype="16"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ircle(in)">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5000">
              <a:schemeClr val="accent6">
                <a:lumMod val="40000"/>
                <a:lumOff val="60000"/>
              </a:schemeClr>
            </a:gs>
            <a:gs pos="50000">
              <a:srgbClr val="FFFF66"/>
            </a:gs>
            <a:gs pos="75000">
              <a:schemeClr val="accent3">
                <a:lumMod val="60000"/>
                <a:lumOff val="40000"/>
              </a:schemeClr>
            </a:gs>
            <a:gs pos="100000">
              <a:srgbClr val="3366FF"/>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4" name="Picture 4" descr="C:\Users\Biagio\Desktop\FOTO CILENTO POWERPOINT\logo finale communicatioNow.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ttangolo 4"/>
          <p:cNvSpPr/>
          <p:nvPr/>
        </p:nvSpPr>
        <p:spPr>
          <a:xfrm>
            <a:off x="2325166" y="188640"/>
            <a:ext cx="5181355" cy="923330"/>
          </a:xfrm>
          <a:prstGeom prst="rect">
            <a:avLst/>
          </a:prstGeom>
          <a:noFill/>
        </p:spPr>
        <p:txBody>
          <a:bodyPr wrap="none" lIns="91440" tIns="45720" rIns="91440" bIns="45720">
            <a:spAutoFit/>
          </a:bodyPr>
          <a:lstStyle/>
          <a:p>
            <a:pPr algn="ctr"/>
            <a:r>
              <a:rPr lang="it-IT" sz="5400" b="1" spc="100" dirty="0" smtClean="0">
                <a:ln w="18000">
                  <a:solidFill>
                    <a:schemeClr val="tx2">
                      <a:lumMod val="75000"/>
                    </a:schemeClr>
                  </a:solidFill>
                  <a:prstDash val="solid"/>
                </a:ln>
                <a:solidFill>
                  <a:srgbClr val="0070C0">
                    <a:alpha val="5700"/>
                  </a:srgbClr>
                </a:solidFill>
                <a:effectLst>
                  <a:outerShdw blurRad="25000" dist="20000" dir="16020000" algn="tl">
                    <a:schemeClr val="accent1">
                      <a:satMod val="200000"/>
                      <a:shade val="1000"/>
                      <a:alpha val="60000"/>
                    </a:schemeClr>
                  </a:outerShdw>
                </a:effectLst>
              </a:rPr>
              <a:t>CASTELLABATE</a:t>
            </a:r>
            <a:endParaRPr lang="it-IT" sz="5400" b="1" spc="100" dirty="0">
              <a:ln w="18000">
                <a:solidFill>
                  <a:schemeClr val="tx2">
                    <a:lumMod val="75000"/>
                  </a:schemeClr>
                </a:solidFill>
                <a:prstDash val="solid"/>
              </a:ln>
              <a:solidFill>
                <a:srgbClr val="0070C0">
                  <a:alpha val="5700"/>
                </a:srgbClr>
              </a:solidFill>
              <a:effectLst>
                <a:outerShdw blurRad="25000" dist="20000" dir="16020000" algn="tl">
                  <a:schemeClr val="accent1">
                    <a:satMod val="200000"/>
                    <a:shade val="1000"/>
                    <a:alpha val="60000"/>
                  </a:schemeClr>
                </a:outerShdw>
              </a:effectLst>
            </a:endParaRPr>
          </a:p>
        </p:txBody>
      </p:sp>
      <p:sp>
        <p:nvSpPr>
          <p:cNvPr id="6" name="CasellaDiTesto 5"/>
          <p:cNvSpPr txBox="1"/>
          <p:nvPr/>
        </p:nvSpPr>
        <p:spPr>
          <a:xfrm>
            <a:off x="303646" y="1238533"/>
            <a:ext cx="3982602" cy="2585323"/>
          </a:xfrm>
          <a:prstGeom prst="rect">
            <a:avLst/>
          </a:prstGeom>
          <a:noFill/>
        </p:spPr>
        <p:txBody>
          <a:bodyPr wrap="square" rtlCol="0">
            <a:spAutoFit/>
          </a:bodyPr>
          <a:lstStyle/>
          <a:p>
            <a:pPr algn="ctr"/>
            <a:r>
              <a:rPr lang="it-IT" dirty="0"/>
              <a:t>Il comune di Castellabate si estende prevalentemente </a:t>
            </a:r>
            <a:r>
              <a:rPr lang="it-IT" dirty="0" smtClean="0"/>
              <a:t>lungo la costa. La fascia costiera </a:t>
            </a:r>
            <a:r>
              <a:rPr lang="it-IT" dirty="0"/>
              <a:t>di </a:t>
            </a:r>
            <a:r>
              <a:rPr lang="it-IT" dirty="0" err="1"/>
              <a:t>Castellabate</a:t>
            </a:r>
            <a:r>
              <a:rPr lang="it-IT" dirty="0"/>
              <a:t> </a:t>
            </a:r>
            <a:r>
              <a:rPr lang="it-IT" dirty="0" smtClean="0"/>
              <a:t>è </a:t>
            </a:r>
            <a:r>
              <a:rPr lang="it-IT" dirty="0"/>
              <a:t>sotto tutela biologica marina per preservarne il patrimonio naturale e </a:t>
            </a:r>
            <a:r>
              <a:rPr lang="it-IT" dirty="0" smtClean="0"/>
              <a:t>ambientale. In posizione collinare sorge l’abitato che dà il nome all’intero comune, noto per il castello e la chiesa romanica.</a:t>
            </a:r>
            <a:endParaRPr lang="it-IT" dirty="0"/>
          </a:p>
        </p:txBody>
      </p:sp>
      <p:pic>
        <p:nvPicPr>
          <p:cNvPr id="6146" name="Picture 2" descr="C:\Users\Biagio\Desktop\FOTO CILENTO POWERPOINT\passeggiata-santa-maria-castellabat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623" y="3834941"/>
            <a:ext cx="6552728" cy="2674014"/>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Biagio\Desktop\FOTO CILENTO POWERPOINT\cas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12740" y="1270152"/>
            <a:ext cx="4840210" cy="219921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Pagina iniziale 9">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Indietro o precedente 10">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Avanti o successivo 11">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50818467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500"/>
                                        <p:tgtEl>
                                          <p:spTgt spid="6"/>
                                        </p:tgtEl>
                                      </p:cBhvr>
                                    </p:animEffect>
                                  </p:childTnLst>
                                </p:cTn>
                              </p:par>
                            </p:childTnLst>
                          </p:cTn>
                        </p:par>
                        <p:par>
                          <p:cTn id="14" fill="hold">
                            <p:stCondLst>
                              <p:cond delay="1000"/>
                            </p:stCondLst>
                            <p:childTnLst>
                              <p:par>
                                <p:cTn id="15" presetID="45" presetClass="entr" presetSubtype="0" fill="hold" nodeType="after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1000"/>
                                        <p:tgtEl>
                                          <p:spTgt spid="6147"/>
                                        </p:tgtEl>
                                      </p:cBhvr>
                                    </p:animEffect>
                                    <p:anim calcmode="lin" valueType="num">
                                      <p:cBhvr>
                                        <p:cTn id="18" dur="1000" fill="hold"/>
                                        <p:tgtEl>
                                          <p:spTgt spid="6147"/>
                                        </p:tgtEl>
                                        <p:attrNameLst>
                                          <p:attrName>ppt_w</p:attrName>
                                        </p:attrNameLst>
                                      </p:cBhvr>
                                      <p:tavLst>
                                        <p:tav tm="0" fmla="#ppt_w*sin(2.5*pi*$)">
                                          <p:val>
                                            <p:fltVal val="0"/>
                                          </p:val>
                                        </p:tav>
                                        <p:tav tm="100000">
                                          <p:val>
                                            <p:fltVal val="1"/>
                                          </p:val>
                                        </p:tav>
                                      </p:tavLst>
                                    </p:anim>
                                    <p:anim calcmode="lin" valueType="num">
                                      <p:cBhvr>
                                        <p:cTn id="19" dur="1000" fill="hold"/>
                                        <p:tgtEl>
                                          <p:spTgt spid="6147"/>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45" presetClass="entr" presetSubtype="0" fill="hold" nodeType="after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fade">
                                      <p:cBhvr>
                                        <p:cTn id="23" dur="1000"/>
                                        <p:tgtEl>
                                          <p:spTgt spid="6146"/>
                                        </p:tgtEl>
                                      </p:cBhvr>
                                    </p:animEffect>
                                    <p:anim calcmode="lin" valueType="num">
                                      <p:cBhvr>
                                        <p:cTn id="24" dur="1000" fill="hold"/>
                                        <p:tgtEl>
                                          <p:spTgt spid="6146"/>
                                        </p:tgtEl>
                                        <p:attrNameLst>
                                          <p:attrName>ppt_w</p:attrName>
                                        </p:attrNameLst>
                                      </p:cBhvr>
                                      <p:tavLst>
                                        <p:tav tm="0" fmla="#ppt_w*sin(2.5*pi*$)">
                                          <p:val>
                                            <p:fltVal val="0"/>
                                          </p:val>
                                        </p:tav>
                                        <p:tav tm="100000">
                                          <p:val>
                                            <p:fltVal val="1"/>
                                          </p:val>
                                        </p:tav>
                                      </p:tavLst>
                                    </p:anim>
                                    <p:anim calcmode="lin" valueType="num">
                                      <p:cBhvr>
                                        <p:cTn id="25" dur="1000" fill="hold"/>
                                        <p:tgtEl>
                                          <p:spTgt spid="6146"/>
                                        </p:tgtEl>
                                        <p:attrNameLst>
                                          <p:attrName>ppt_h</p:attrName>
                                        </p:attrNameLst>
                                      </p:cBhvr>
                                      <p:tavLst>
                                        <p:tav tm="0">
                                          <p:val>
                                            <p:strVal val="#ppt_h"/>
                                          </p:val>
                                        </p:tav>
                                        <p:tav tm="100000">
                                          <p:val>
                                            <p:strVal val="#ppt_h"/>
                                          </p:val>
                                        </p:tav>
                                      </p:tavLst>
                                    </p:anim>
                                  </p:childTnLst>
                                </p:cTn>
                              </p:par>
                            </p:childTnLst>
                          </p:cTn>
                        </p:par>
                        <p:par>
                          <p:cTn id="26" fill="hold">
                            <p:stCondLst>
                              <p:cond delay="3000"/>
                            </p:stCondLst>
                            <p:childTnLst>
                              <p:par>
                                <p:cTn id="27" presetID="6"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500"/>
                                        <p:tgtEl>
                                          <p:spTgt spid="10"/>
                                        </p:tgtEl>
                                      </p:cBhvr>
                                    </p:animEffect>
                                  </p:childTnLst>
                                </p:cTn>
                              </p:par>
                            </p:childTnLst>
                          </p:cTn>
                        </p:par>
                        <p:par>
                          <p:cTn id="30" fill="hold">
                            <p:stCondLst>
                              <p:cond delay="3500"/>
                            </p:stCondLst>
                            <p:childTnLst>
                              <p:par>
                                <p:cTn id="31" presetID="6"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500"/>
                                        <p:tgtEl>
                                          <p:spTgt spid="11"/>
                                        </p:tgtEl>
                                      </p:cBhvr>
                                    </p:animEffect>
                                  </p:childTnLst>
                                </p:cTn>
                              </p:par>
                            </p:childTnLst>
                          </p:cTn>
                        </p:par>
                        <p:par>
                          <p:cTn id="34" fill="hold">
                            <p:stCondLst>
                              <p:cond delay="4000"/>
                            </p:stCondLst>
                            <p:childTnLst>
                              <p:par>
                                <p:cTn id="35" presetID="6"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160000"/>
                <a:lumMod val="160000"/>
              </a:schemeClr>
            </a:gs>
            <a:gs pos="42000">
              <a:srgbClr val="FF66FF"/>
            </a:gs>
            <a:gs pos="100000">
              <a:schemeClr val="bg2">
                <a:tint val="97000"/>
                <a:shade val="94000"/>
                <a:satMod val="180000"/>
                <a:lumMod val="84000"/>
              </a:schemeClr>
            </a:gs>
          </a:gsLst>
          <a:path path="circle">
            <a:fillToRect l="24000" t="44000" r="24000" b="12000"/>
          </a:path>
        </a:gradFill>
        <a:effectLst/>
      </p:bgPr>
    </p:bg>
    <p:spTree>
      <p:nvGrpSpPr>
        <p:cNvPr id="1" name=""/>
        <p:cNvGrpSpPr/>
        <p:nvPr/>
      </p:nvGrpSpPr>
      <p:grpSpPr>
        <a:xfrm>
          <a:off x="0" y="0"/>
          <a:ext cx="0" cy="0"/>
          <a:chOff x="0" y="0"/>
          <a:chExt cx="0" cy="0"/>
        </a:xfrm>
      </p:grpSpPr>
      <p:pic>
        <p:nvPicPr>
          <p:cNvPr id="4" name="Picture 4" descr="C:\Users\Biagio\Desktop\FOTO CILENTO POWERPOINT\logo finale communicatioNow.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721" y="0"/>
            <a:ext cx="2418733"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DiTesto 6"/>
          <p:cNvSpPr txBox="1"/>
          <p:nvPr/>
        </p:nvSpPr>
        <p:spPr>
          <a:xfrm>
            <a:off x="928662" y="1500174"/>
            <a:ext cx="6901963" cy="1754326"/>
          </a:xfrm>
          <a:prstGeom prst="rect">
            <a:avLst/>
          </a:prstGeom>
          <a:noFill/>
        </p:spPr>
        <p:txBody>
          <a:bodyPr wrap="square" rtlCol="0">
            <a:spAutoFit/>
          </a:bodyPr>
          <a:lstStyle/>
          <a:p>
            <a:pPr algn="just"/>
            <a:r>
              <a:rPr lang="it-IT" dirty="0"/>
              <a:t> </a:t>
            </a:r>
            <a:r>
              <a:rPr lang="it-IT" dirty="0" smtClean="0"/>
              <a:t>Palinuro sorge su un </a:t>
            </a:r>
            <a:r>
              <a:rPr lang="it-IT" dirty="0"/>
              <a:t>promontorio roccioso della costa </a:t>
            </a:r>
            <a:r>
              <a:rPr lang="it-IT" dirty="0" err="1" smtClean="0"/>
              <a:t>cilentana</a:t>
            </a:r>
            <a:r>
              <a:rPr lang="it-IT" dirty="0" smtClean="0"/>
              <a:t>, </a:t>
            </a:r>
            <a:r>
              <a:rPr lang="it-IT" dirty="0"/>
              <a:t>tra </a:t>
            </a:r>
            <a:r>
              <a:rPr lang="it-IT" dirty="0" smtClean="0"/>
              <a:t>i golfi </a:t>
            </a:r>
            <a:r>
              <a:rPr lang="it-IT" dirty="0"/>
              <a:t>di </a:t>
            </a:r>
            <a:r>
              <a:rPr lang="it-IT" dirty="0" smtClean="0"/>
              <a:t>Velia e </a:t>
            </a:r>
            <a:r>
              <a:rPr lang="it-IT" dirty="0"/>
              <a:t>di </a:t>
            </a:r>
            <a:r>
              <a:rPr lang="it-IT" dirty="0" smtClean="0"/>
              <a:t>Policastro. È </a:t>
            </a:r>
            <a:r>
              <a:rPr lang="it-IT" dirty="0"/>
              <a:t>un'importante località turistica, celebre per le bellezze </a:t>
            </a:r>
            <a:r>
              <a:rPr lang="it-IT" dirty="0" smtClean="0"/>
              <a:t>paesaggistiche marine, per il suo </a:t>
            </a:r>
            <a:r>
              <a:rPr lang="it-IT" dirty="0"/>
              <a:t>entroterra e per le reminiscenze storico letterarie legate </a:t>
            </a:r>
            <a:r>
              <a:rPr lang="it-IT" dirty="0" smtClean="0"/>
              <a:t>al nocchiero di Enea, Palinuro, che morì cadendo in mare e che dà il nome alla località.</a:t>
            </a:r>
            <a:endParaRPr lang="it-IT" dirty="0"/>
          </a:p>
        </p:txBody>
      </p:sp>
      <p:sp>
        <p:nvSpPr>
          <p:cNvPr id="8" name="Rettangolo 7"/>
          <p:cNvSpPr/>
          <p:nvPr/>
        </p:nvSpPr>
        <p:spPr>
          <a:xfrm>
            <a:off x="2591947" y="382352"/>
            <a:ext cx="339695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dirty="0" smtClean="0">
                <a:ln w="11430"/>
                <a:solidFill>
                  <a:srgbClr val="F73FAD"/>
                </a:solidFill>
                <a:effectLst>
                  <a:outerShdw blurRad="50800" dist="39000" dir="5460000" algn="tl">
                    <a:srgbClr val="000000">
                      <a:alpha val="38000"/>
                    </a:srgbClr>
                  </a:outerShdw>
                </a:effectLst>
              </a:rPr>
              <a:t>PALINURO</a:t>
            </a:r>
            <a:endParaRPr lang="it-IT" sz="5400" b="1" cap="none" spc="0" dirty="0">
              <a:ln w="11430"/>
              <a:solidFill>
                <a:srgbClr val="F73FAD"/>
              </a:solidFill>
              <a:effectLst>
                <a:outerShdw blurRad="50800" dist="39000" dir="5460000" algn="tl">
                  <a:srgbClr val="000000">
                    <a:alpha val="38000"/>
                  </a:srgbClr>
                </a:outerShdw>
              </a:effectLst>
            </a:endParaRPr>
          </a:p>
        </p:txBody>
      </p:sp>
      <p:pic>
        <p:nvPicPr>
          <p:cNvPr id="1026" name="Picture 2" descr="C:\Users\Biagio\Desktop\FOTO CILENTO POWERPOINT\10715909_827545700600726_662284678_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124209">
            <a:off x="323136" y="3412116"/>
            <a:ext cx="2468506" cy="329134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7" name="Picture 3" descr="C:\Users\Biagio\Desktop\FOTO CILENTO POWERPOINT\caletta-vicino-al-port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19543" y="3509902"/>
            <a:ext cx="4123198" cy="2736304"/>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0" name="Pagina iniziale 9">
            <a:hlinkClick r:id="" action="ppaction://hlinkshowjump?jump=firstslide" highlightClick="1"/>
          </p:cNvPr>
          <p:cNvSpPr/>
          <p:nvPr/>
        </p:nvSpPr>
        <p:spPr>
          <a:xfrm>
            <a:off x="7844575" y="649796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Indietro o precedente 10">
            <a:hlinkClick r:id="" action="ppaction://hlinkshowjump?jump=previousslide" highlightClick="1"/>
          </p:cNvPr>
          <p:cNvSpPr/>
          <p:nvPr/>
        </p:nvSpPr>
        <p:spPr>
          <a:xfrm>
            <a:off x="8267924" y="6497960"/>
            <a:ext cx="360040"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Avanti o successivo 14">
            <a:hlinkClick r:id="" action="ppaction://hlinkshowjump?jump=nextslide" highlightClick="1"/>
          </p:cNvPr>
          <p:cNvSpPr/>
          <p:nvPr/>
        </p:nvSpPr>
        <p:spPr>
          <a:xfrm>
            <a:off x="8710887" y="6497960"/>
            <a:ext cx="360040"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240524311"/>
      </p:ext>
    </p:extLst>
  </p:cSld>
  <p:clrMapOvr>
    <a:masterClrMapping/>
  </p:clrMapOvr>
  <mc:AlternateContent xmlns:mc="http://schemas.openxmlformats.org/markup-compatibility/2006">
    <mc:Choice xmlns:p14="http://schemas.microsoft.com/office/powerpoint/2010/main" xmlns="" Requires="p14">
      <p:transition spd="slow" p14:dur="1500" advClick="0">
        <p14:honeycomb/>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 calcmode="lin" valueType="num">
                                      <p:cBhvr>
                                        <p:cTn id="19" dur="500" fill="hold"/>
                                        <p:tgtEl>
                                          <p:spTgt spid="1026"/>
                                        </p:tgtEl>
                                        <p:attrNameLst>
                                          <p:attrName>style.rotation</p:attrName>
                                        </p:attrNameLst>
                                      </p:cBhvr>
                                      <p:tavLst>
                                        <p:tav tm="0">
                                          <p:val>
                                            <p:fltVal val="90"/>
                                          </p:val>
                                        </p:tav>
                                        <p:tav tm="100000">
                                          <p:val>
                                            <p:fltVal val="0"/>
                                          </p:val>
                                        </p:tav>
                                      </p:tavLst>
                                    </p:anim>
                                    <p:animEffect transition="in" filter="fade">
                                      <p:cBhvr>
                                        <p:cTn id="20" dur="500"/>
                                        <p:tgtEl>
                                          <p:spTgt spid="1026"/>
                                        </p:tgtEl>
                                      </p:cBhvr>
                                    </p:animEffect>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1027"/>
                                        </p:tgtEl>
                                        <p:attrNameLst>
                                          <p:attrName>style.visibility</p:attrName>
                                        </p:attrNameLst>
                                      </p:cBhvr>
                                      <p:to>
                                        <p:strVal val="visible"/>
                                      </p:to>
                                    </p:set>
                                    <p:anim calcmode="lin" valueType="num">
                                      <p:cBhvr>
                                        <p:cTn id="24" dur="500" fill="hold"/>
                                        <p:tgtEl>
                                          <p:spTgt spid="1027"/>
                                        </p:tgtEl>
                                        <p:attrNameLst>
                                          <p:attrName>ppt_w</p:attrName>
                                        </p:attrNameLst>
                                      </p:cBhvr>
                                      <p:tavLst>
                                        <p:tav tm="0">
                                          <p:val>
                                            <p:fltVal val="0"/>
                                          </p:val>
                                        </p:tav>
                                        <p:tav tm="100000">
                                          <p:val>
                                            <p:strVal val="#ppt_w"/>
                                          </p:val>
                                        </p:tav>
                                      </p:tavLst>
                                    </p:anim>
                                    <p:anim calcmode="lin" valueType="num">
                                      <p:cBhvr>
                                        <p:cTn id="25" dur="500" fill="hold"/>
                                        <p:tgtEl>
                                          <p:spTgt spid="1027"/>
                                        </p:tgtEl>
                                        <p:attrNameLst>
                                          <p:attrName>ppt_h</p:attrName>
                                        </p:attrNameLst>
                                      </p:cBhvr>
                                      <p:tavLst>
                                        <p:tav tm="0">
                                          <p:val>
                                            <p:fltVal val="0"/>
                                          </p:val>
                                        </p:tav>
                                        <p:tav tm="100000">
                                          <p:val>
                                            <p:strVal val="#ppt_h"/>
                                          </p:val>
                                        </p:tav>
                                      </p:tavLst>
                                    </p:anim>
                                    <p:anim calcmode="lin" valueType="num">
                                      <p:cBhvr>
                                        <p:cTn id="26" dur="500" fill="hold"/>
                                        <p:tgtEl>
                                          <p:spTgt spid="1027"/>
                                        </p:tgtEl>
                                        <p:attrNameLst>
                                          <p:attrName>style.rotation</p:attrName>
                                        </p:attrNameLst>
                                      </p:cBhvr>
                                      <p:tavLst>
                                        <p:tav tm="0">
                                          <p:val>
                                            <p:fltVal val="90"/>
                                          </p:val>
                                        </p:tav>
                                        <p:tav tm="100000">
                                          <p:val>
                                            <p:fltVal val="0"/>
                                          </p:val>
                                        </p:tav>
                                      </p:tavLst>
                                    </p:anim>
                                    <p:animEffect transition="in" filter="fade">
                                      <p:cBhvr>
                                        <p:cTn id="27" dur="500"/>
                                        <p:tgtEl>
                                          <p:spTgt spid="1027"/>
                                        </p:tgtEl>
                                      </p:cBhvr>
                                    </p:animEffect>
                                  </p:childTnLst>
                                </p:cTn>
                              </p:par>
                            </p:childTnLst>
                          </p:cTn>
                        </p:par>
                        <p:par>
                          <p:cTn id="28" fill="hold">
                            <p:stCondLst>
                              <p:cond delay="2500"/>
                            </p:stCondLst>
                            <p:childTnLst>
                              <p:par>
                                <p:cTn id="29" presetID="6"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500"/>
                                        <p:tgtEl>
                                          <p:spTgt spid="10"/>
                                        </p:tgtEl>
                                      </p:cBhvr>
                                    </p:animEffect>
                                  </p:childTnLst>
                                </p:cTn>
                              </p:par>
                            </p:childTnLst>
                          </p:cTn>
                        </p:par>
                        <p:par>
                          <p:cTn id="32" fill="hold">
                            <p:stCondLst>
                              <p:cond delay="3000"/>
                            </p:stCondLst>
                            <p:childTnLst>
                              <p:par>
                                <p:cTn id="33" presetID="6"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500"/>
                                        <p:tgtEl>
                                          <p:spTgt spid="11"/>
                                        </p:tgtEl>
                                      </p:cBhvr>
                                    </p:animEffect>
                                  </p:childTnLst>
                                </p:cTn>
                              </p:par>
                            </p:childTnLst>
                          </p:cTn>
                        </p:par>
                        <p:par>
                          <p:cTn id="36" fill="hold">
                            <p:stCondLst>
                              <p:cond delay="3500"/>
                            </p:stCondLst>
                            <p:childTnLst>
                              <p:par>
                                <p:cTn id="37" presetID="6" presetClass="entr" presetSubtype="16"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in)">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P spid="11" grpId="0" animBg="1"/>
      <p:bldP spid="15" grpId="0" animBg="1"/>
    </p:bldLst>
  </p:timing>
</p:sld>
</file>

<file path=ppt/theme/theme1.xml><?xml version="1.0" encoding="utf-8"?>
<a:theme xmlns:a="http://schemas.openxmlformats.org/drawingml/2006/main" name="Elica">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Elic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ic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TotalTime>
  <Words>1063</Words>
  <Application>Microsoft Office PowerPoint</Application>
  <PresentationFormat>Presentazione su schermo (4:3)</PresentationFormat>
  <Paragraphs>70</Paragraphs>
  <Slides>23</Slides>
  <Notes>2</Notes>
  <HiddenSlides>0</HiddenSlides>
  <MMClips>1</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Elica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CILENTO</dc:title>
  <dc:creator>Biagio</dc:creator>
  <cp:lastModifiedBy>Utente</cp:lastModifiedBy>
  <cp:revision>72</cp:revision>
  <dcterms:created xsi:type="dcterms:W3CDTF">2014-09-24T10:31:16Z</dcterms:created>
  <dcterms:modified xsi:type="dcterms:W3CDTF">2014-09-30T11:38:26Z</dcterms:modified>
</cp:coreProperties>
</file>