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B3983-5CE4-4D1F-A900-45179B5A9B50}" type="datetimeFigureOut">
              <a:rPr lang="it-IT" smtClean="0"/>
              <a:t>29/09/2014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FA7BA-DFF2-41C4-B6B4-F3264F1D3DE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B3983-5CE4-4D1F-A900-45179B5A9B50}" type="datetimeFigureOut">
              <a:rPr lang="it-IT" smtClean="0"/>
              <a:t>29/09/2014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FA7BA-DFF2-41C4-B6B4-F3264F1D3DE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B3983-5CE4-4D1F-A900-45179B5A9B50}" type="datetimeFigureOut">
              <a:rPr lang="it-IT" smtClean="0"/>
              <a:t>29/09/2014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FA7BA-DFF2-41C4-B6B4-F3264F1D3DE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B3983-5CE4-4D1F-A900-45179B5A9B50}" type="datetimeFigureOut">
              <a:rPr lang="it-IT" smtClean="0"/>
              <a:t>29/09/2014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FA7BA-DFF2-41C4-B6B4-F3264F1D3DE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B3983-5CE4-4D1F-A900-45179B5A9B50}" type="datetimeFigureOut">
              <a:rPr lang="it-IT" smtClean="0"/>
              <a:t>29/09/2014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FA7BA-DFF2-41C4-B6B4-F3264F1D3DE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B3983-5CE4-4D1F-A900-45179B5A9B50}" type="datetimeFigureOut">
              <a:rPr lang="it-IT" smtClean="0"/>
              <a:t>29/09/2014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FA7BA-DFF2-41C4-B6B4-F3264F1D3DE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B3983-5CE4-4D1F-A900-45179B5A9B50}" type="datetimeFigureOut">
              <a:rPr lang="it-IT" smtClean="0"/>
              <a:t>29/09/2014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FA7BA-DFF2-41C4-B6B4-F3264F1D3DE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B3983-5CE4-4D1F-A900-45179B5A9B50}" type="datetimeFigureOut">
              <a:rPr lang="it-IT" smtClean="0"/>
              <a:t>29/09/2014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FA7BA-DFF2-41C4-B6B4-F3264F1D3DE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B3983-5CE4-4D1F-A900-45179B5A9B50}" type="datetimeFigureOut">
              <a:rPr lang="it-IT" smtClean="0"/>
              <a:t>29/09/2014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FA7BA-DFF2-41C4-B6B4-F3264F1D3DE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B3983-5CE4-4D1F-A900-45179B5A9B50}" type="datetimeFigureOut">
              <a:rPr lang="it-IT" smtClean="0"/>
              <a:t>29/09/2014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FA7BA-DFF2-41C4-B6B4-F3264F1D3DE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B3983-5CE4-4D1F-A900-45179B5A9B50}" type="datetimeFigureOut">
              <a:rPr lang="it-IT" smtClean="0"/>
              <a:t>29/09/2014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FA7BA-DFF2-41C4-B6B4-F3264F1D3DE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B3983-5CE4-4D1F-A900-45179B5A9B50}" type="datetimeFigureOut">
              <a:rPr lang="it-IT" smtClean="0"/>
              <a:t>29/09/2014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FA7BA-DFF2-41C4-B6B4-F3264F1D3DE8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 rot="21163826">
            <a:off x="0" y="1484784"/>
            <a:ext cx="914400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it-IT" sz="8800" b="1" dirty="0" smtClean="0">
                <a:ln w="47625" cap="rnd" cmpd="sng">
                  <a:gradFill>
                    <a:gsLst>
                      <a:gs pos="23000">
                        <a:srgbClr val="C5BC12"/>
                      </a:gs>
                      <a:gs pos="0">
                        <a:srgbClr val="FFC000"/>
                      </a:gs>
                      <a:gs pos="60000">
                        <a:srgbClr val="00B050"/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BENVENUTO AUTUNNO</a:t>
            </a:r>
            <a:endParaRPr lang="it-IT" sz="8800" b="1" cap="none" spc="0" dirty="0">
              <a:ln w="47625" cap="rnd" cmpd="sng">
                <a:gradFill>
                  <a:gsLst>
                    <a:gs pos="23000">
                      <a:srgbClr val="C5BC12"/>
                    </a:gs>
                    <a:gs pos="0">
                      <a:srgbClr val="FFC000"/>
                    </a:gs>
                    <a:gs pos="60000">
                      <a:srgbClr val="00B050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742"/>
            <a:ext cx="9144000" cy="6916742"/>
          </a:xfrm>
        </p:spPr>
      </p:pic>
      <p:sp>
        <p:nvSpPr>
          <p:cNvPr id="12" name="CasellaDiTesto 11"/>
          <p:cNvSpPr txBox="1"/>
          <p:nvPr/>
        </p:nvSpPr>
        <p:spPr>
          <a:xfrm>
            <a:off x="899592" y="692696"/>
            <a:ext cx="66247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chemeClr val="accent6">
                    <a:lumMod val="75000"/>
                  </a:schemeClr>
                </a:solidFill>
              </a:rPr>
              <a:t>SETTIMO GIORNO:</a:t>
            </a:r>
          </a:p>
          <a:p>
            <a:endParaRPr lang="it-IT" sz="36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it-IT" sz="4800" b="1" dirty="0" smtClean="0">
                <a:solidFill>
                  <a:schemeClr val="bg2"/>
                </a:solidFill>
              </a:rPr>
              <a:t>     </a:t>
            </a:r>
            <a:r>
              <a:rPr lang="it-IT" sz="4800" b="1" dirty="0" smtClean="0"/>
              <a:t>Castellabate </a:t>
            </a:r>
            <a:r>
              <a:rPr lang="it-IT" sz="4800" b="1" dirty="0"/>
              <a:t>&amp; Santa Maria di </a:t>
            </a:r>
            <a:r>
              <a:rPr lang="it-IT" sz="4800" b="1" dirty="0" smtClean="0"/>
              <a:t>Castellabate </a:t>
            </a:r>
            <a:r>
              <a:rPr lang="it-IT" sz="4800" b="1" dirty="0" smtClean="0">
                <a:sym typeface="Wingdings"/>
              </a:rPr>
              <a:t> </a:t>
            </a:r>
            <a:r>
              <a:rPr lang="it-IT" sz="4800" b="1" dirty="0" smtClean="0"/>
              <a:t>Pranzo </a:t>
            </a:r>
            <a:r>
              <a:rPr lang="it-IT" sz="4800" b="1" dirty="0"/>
              <a:t>presso ristorante “ La principessa”</a:t>
            </a:r>
          </a:p>
          <a:p>
            <a:pPr lvl="0" algn="ctr"/>
            <a:endParaRPr lang="it-IT" sz="4800" b="1" dirty="0">
              <a:solidFill>
                <a:schemeClr val="bg2"/>
              </a:solidFill>
            </a:endParaRPr>
          </a:p>
          <a:p>
            <a:endParaRPr lang="it-IT" sz="48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71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" y="0"/>
            <a:ext cx="9139838" cy="6858000"/>
          </a:xfrm>
        </p:spPr>
      </p:pic>
      <p:sp>
        <p:nvSpPr>
          <p:cNvPr id="9" name="CasellaDiTesto 8"/>
          <p:cNvSpPr txBox="1"/>
          <p:nvPr/>
        </p:nvSpPr>
        <p:spPr>
          <a:xfrm>
            <a:off x="539552" y="548680"/>
            <a:ext cx="576064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chemeClr val="bg2"/>
                </a:solidFill>
              </a:rPr>
              <a:t>OTTAVO GIORNO:</a:t>
            </a:r>
          </a:p>
          <a:p>
            <a:endParaRPr lang="it-IT" sz="3600" b="1" dirty="0">
              <a:solidFill>
                <a:schemeClr val="bg2"/>
              </a:solidFill>
            </a:endParaRPr>
          </a:p>
          <a:p>
            <a:pPr lvl="0" algn="ctr"/>
            <a:r>
              <a:rPr lang="it-IT" sz="4800" b="1" dirty="0">
                <a:solidFill>
                  <a:schemeClr val="accent6">
                    <a:lumMod val="75000"/>
                  </a:schemeClr>
                </a:solidFill>
              </a:rPr>
              <a:t>Certosa di </a:t>
            </a:r>
            <a:r>
              <a:rPr lang="it-IT" sz="4800" b="1" dirty="0" smtClean="0">
                <a:solidFill>
                  <a:schemeClr val="accent6">
                    <a:lumMod val="75000"/>
                  </a:schemeClr>
                </a:solidFill>
              </a:rPr>
              <a:t>Padula </a:t>
            </a:r>
            <a:r>
              <a:rPr lang="it-IT" sz="4800" b="1" dirty="0" smtClean="0">
                <a:solidFill>
                  <a:schemeClr val="accent6">
                    <a:lumMod val="75000"/>
                  </a:schemeClr>
                </a:solidFill>
                <a:sym typeface="Wingdings"/>
              </a:rPr>
              <a:t> </a:t>
            </a:r>
            <a:r>
              <a:rPr lang="it-IT" sz="4800" b="1" dirty="0" smtClean="0">
                <a:solidFill>
                  <a:schemeClr val="accent6">
                    <a:lumMod val="75000"/>
                  </a:schemeClr>
                </a:solidFill>
              </a:rPr>
              <a:t>Pranzo </a:t>
            </a:r>
            <a:r>
              <a:rPr lang="it-IT" sz="4800" b="1" dirty="0">
                <a:solidFill>
                  <a:schemeClr val="accent6">
                    <a:lumMod val="75000"/>
                  </a:schemeClr>
                </a:solidFill>
              </a:rPr>
              <a:t>presso “ Il Certosino”. In serata è prevista la visita a Palinuro con discoteca</a:t>
            </a:r>
          </a:p>
          <a:p>
            <a:endParaRPr lang="it-IT" sz="4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0" algn="ctr"/>
            <a:r>
              <a:rPr lang="it-IT" sz="4800" b="1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         </a:t>
            </a:r>
            <a:endParaRPr lang="it-IT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58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CasellaDiTesto 4"/>
          <p:cNvSpPr txBox="1"/>
          <p:nvPr/>
        </p:nvSpPr>
        <p:spPr>
          <a:xfrm>
            <a:off x="611560" y="116632"/>
            <a:ext cx="7848872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chemeClr val="accent6">
                    <a:lumMod val="75000"/>
                  </a:schemeClr>
                </a:solidFill>
              </a:rPr>
              <a:t>NONO GIORNO:</a:t>
            </a:r>
          </a:p>
          <a:p>
            <a:endParaRPr lang="it-IT" sz="36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it-IT" sz="3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0"/>
            <a:endParaRPr lang="it-IT" sz="4800" b="1" dirty="0" smtClean="0">
              <a:solidFill>
                <a:schemeClr val="bg2"/>
              </a:solidFill>
            </a:endParaRPr>
          </a:p>
          <a:p>
            <a:pPr lvl="0"/>
            <a:endParaRPr lang="it-IT" sz="4800" b="1" dirty="0">
              <a:solidFill>
                <a:schemeClr val="bg2"/>
              </a:solidFill>
            </a:endParaRPr>
          </a:p>
          <a:p>
            <a:pPr algn="r"/>
            <a:r>
              <a:rPr lang="it-IT" sz="4800" dirty="0" smtClean="0"/>
              <a:t>         </a:t>
            </a:r>
          </a:p>
          <a:p>
            <a:pPr algn="r"/>
            <a:r>
              <a:rPr lang="it-IT" sz="4800" dirty="0"/>
              <a:t> </a:t>
            </a:r>
            <a:r>
              <a:rPr lang="it-IT" sz="4800" dirty="0" smtClean="0"/>
              <a:t>       </a:t>
            </a:r>
            <a:r>
              <a:rPr lang="it-IT" sz="4800" b="1" dirty="0" smtClean="0">
                <a:solidFill>
                  <a:schemeClr val="bg2"/>
                </a:solidFill>
              </a:rPr>
              <a:t>Marina </a:t>
            </a:r>
            <a:r>
              <a:rPr lang="it-IT" sz="4800" b="1" dirty="0">
                <a:solidFill>
                  <a:schemeClr val="bg2"/>
                </a:solidFill>
              </a:rPr>
              <a:t>di Camerota &amp; Oasi fiume </a:t>
            </a:r>
            <a:r>
              <a:rPr lang="it-IT" sz="4800" b="1" dirty="0" smtClean="0">
                <a:solidFill>
                  <a:schemeClr val="bg2"/>
                </a:solidFill>
              </a:rPr>
              <a:t>Bussento </a:t>
            </a:r>
            <a:r>
              <a:rPr lang="it-IT" sz="4800" b="1" dirty="0" smtClean="0">
                <a:solidFill>
                  <a:schemeClr val="bg2"/>
                </a:solidFill>
                <a:sym typeface="Wingdings"/>
              </a:rPr>
              <a:t> </a:t>
            </a:r>
            <a:r>
              <a:rPr lang="it-IT" sz="4800" b="1" dirty="0" smtClean="0">
                <a:solidFill>
                  <a:schemeClr val="bg2"/>
                </a:solidFill>
              </a:rPr>
              <a:t>Pranzo </a:t>
            </a:r>
            <a:r>
              <a:rPr lang="it-IT" sz="4800" b="1" dirty="0">
                <a:solidFill>
                  <a:schemeClr val="bg2"/>
                </a:solidFill>
              </a:rPr>
              <a:t>presso ristorante “Il Fornaio”</a:t>
            </a:r>
          </a:p>
          <a:p>
            <a:pPr lvl="0" algn="r"/>
            <a:r>
              <a:rPr lang="it-IT" sz="4800" b="1" dirty="0" smtClean="0">
                <a:solidFill>
                  <a:schemeClr val="bg2"/>
                </a:solidFill>
              </a:rPr>
              <a:t>   </a:t>
            </a:r>
          </a:p>
          <a:p>
            <a:endParaRPr lang="it-IT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75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32656"/>
            <a:ext cx="5440204" cy="4730612"/>
          </a:xfrm>
        </p:spPr>
      </p:pic>
      <p:sp>
        <p:nvSpPr>
          <p:cNvPr id="7" name="CasellaDiTesto 6"/>
          <p:cNvSpPr txBox="1"/>
          <p:nvPr/>
        </p:nvSpPr>
        <p:spPr>
          <a:xfrm>
            <a:off x="467544" y="764704"/>
            <a:ext cx="76328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chemeClr val="accent6">
                    <a:lumMod val="75000"/>
                  </a:schemeClr>
                </a:solidFill>
              </a:rPr>
              <a:t>DECIMO GIORNO:</a:t>
            </a:r>
          </a:p>
          <a:p>
            <a:endParaRPr lang="it-IT" sz="36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it-IT" sz="4800" b="1" dirty="0" smtClean="0"/>
          </a:p>
          <a:p>
            <a:pPr algn="ctr"/>
            <a:endParaRPr lang="it-IT" sz="4800" b="1" dirty="0"/>
          </a:p>
          <a:p>
            <a:pPr algn="ctr"/>
            <a:endParaRPr lang="it-IT" sz="4800" b="1" dirty="0" smtClean="0"/>
          </a:p>
          <a:p>
            <a:pPr algn="ctr"/>
            <a:endParaRPr lang="it-IT" sz="4800" b="1" dirty="0"/>
          </a:p>
          <a:p>
            <a:pPr algn="ctr"/>
            <a:r>
              <a:rPr lang="it-IT" sz="4800" b="1" dirty="0" smtClean="0"/>
              <a:t>         Festa </a:t>
            </a:r>
            <a:r>
              <a:rPr lang="it-IT" sz="4800" b="1" dirty="0"/>
              <a:t>di fine evento al </a:t>
            </a:r>
            <a:r>
              <a:rPr lang="it-IT" sz="4800" b="1" dirty="0" smtClean="0"/>
              <a:t>   Villaggio Copacabana! </a:t>
            </a:r>
            <a:r>
              <a:rPr lang="it-IT" sz="4800" b="1" dirty="0" smtClean="0">
                <a:sym typeface="Wingdings" pitchFamily="2" charset="2"/>
              </a:rPr>
              <a:t></a:t>
            </a:r>
            <a:endParaRPr lang="it-IT" sz="4800" b="1" dirty="0"/>
          </a:p>
        </p:txBody>
      </p:sp>
    </p:spTree>
    <p:extLst>
      <p:ext uri="{BB962C8B-B14F-4D97-AF65-F5344CB8AC3E}">
        <p14:creationId xmlns:p14="http://schemas.microsoft.com/office/powerpoint/2010/main" val="335850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3000">
              <a:schemeClr val="accent6">
                <a:lumMod val="75000"/>
              </a:schemeClr>
            </a:gs>
            <a:gs pos="43000">
              <a:schemeClr val="accent6">
                <a:lumMod val="50000"/>
              </a:schemeClr>
            </a:gs>
            <a:gs pos="72000">
              <a:srgbClr val="D5B503"/>
            </a:gs>
            <a:gs pos="98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rmAutofit lnSpcReduction="10000"/>
          </a:bodyPr>
          <a:lstStyle/>
          <a:p>
            <a:pPr marL="0" lvl="0" indent="0" algn="ctr">
              <a:buNone/>
            </a:pPr>
            <a:r>
              <a:rPr lang="it-IT" b="1" dirty="0">
                <a:solidFill>
                  <a:schemeClr val="bg1"/>
                </a:solidFill>
              </a:rPr>
              <a:t>Si prevede l’arrivo di tutte le amministrazioni comunali visitate, ognuna delle quali porterà le proprie specialità. E’ previsto l’intrattenimento con cabaret e la presenza di Alessandro </a:t>
            </a:r>
            <a:r>
              <a:rPr lang="it-IT" b="1" dirty="0" err="1">
                <a:solidFill>
                  <a:schemeClr val="bg1"/>
                </a:solidFill>
              </a:rPr>
              <a:t>Siani</a:t>
            </a:r>
            <a:r>
              <a:rPr lang="it-IT" b="1" dirty="0">
                <a:solidFill>
                  <a:schemeClr val="bg1"/>
                </a:solidFill>
              </a:rPr>
              <a:t> e la musica Cilentana che farà da sottofondo all’evento.</a:t>
            </a:r>
            <a:br>
              <a:rPr lang="it-IT" b="1" dirty="0">
                <a:solidFill>
                  <a:schemeClr val="bg1"/>
                </a:solidFill>
              </a:rPr>
            </a:br>
            <a:r>
              <a:rPr lang="it-IT" b="1" dirty="0">
                <a:solidFill>
                  <a:schemeClr val="bg1"/>
                </a:solidFill>
              </a:rPr>
              <a:t>I turisti </a:t>
            </a:r>
            <a:r>
              <a:rPr lang="it-IT" b="1" dirty="0" err="1">
                <a:solidFill>
                  <a:schemeClr val="bg1"/>
                </a:solidFill>
              </a:rPr>
              <a:t>allogeranno</a:t>
            </a:r>
            <a:r>
              <a:rPr lang="it-IT" b="1" dirty="0">
                <a:solidFill>
                  <a:schemeClr val="bg1"/>
                </a:solidFill>
              </a:rPr>
              <a:t> al Villaggio Copacabana per dieci giorni e altrettante notti fino alla fine dell’evento. Dopo il pernottamento, i clienti partiranno per le loro città.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2175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3000">
              <a:schemeClr val="bg2">
                <a:lumMod val="75000"/>
              </a:schemeClr>
            </a:gs>
            <a:gs pos="18333">
              <a:srgbClr val="B4A484"/>
            </a:gs>
            <a:gs pos="35407">
              <a:srgbClr val="825648"/>
            </a:gs>
            <a:gs pos="46000">
              <a:schemeClr val="accent2">
                <a:lumMod val="50000"/>
              </a:schemeClr>
            </a:gs>
            <a:gs pos="68000">
              <a:srgbClr val="D5B503"/>
            </a:gs>
            <a:gs pos="50425">
              <a:srgbClr val="855019"/>
            </a:gs>
            <a:gs pos="98000">
              <a:schemeClr val="accent3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sz="5800" b="1" dirty="0">
                <a:solidFill>
                  <a:schemeClr val="bg1"/>
                </a:solidFill>
              </a:rPr>
              <a:t>Vi aspettiamo in tanti. </a:t>
            </a:r>
            <a:r>
              <a:rPr lang="it-IT" sz="7700" b="1" dirty="0" smtClean="0">
                <a:solidFill>
                  <a:schemeClr val="bg1"/>
                </a:solidFill>
              </a:rPr>
              <a:t>NON</a:t>
            </a:r>
            <a:r>
              <a:rPr lang="it-IT" sz="5800" b="1" dirty="0" smtClean="0">
                <a:solidFill>
                  <a:schemeClr val="bg1"/>
                </a:solidFill>
              </a:rPr>
              <a:t> </a:t>
            </a:r>
            <a:r>
              <a:rPr lang="it-IT" sz="7700" b="1" dirty="0">
                <a:solidFill>
                  <a:schemeClr val="bg1"/>
                </a:solidFill>
              </a:rPr>
              <a:t>MANCATE!! </a:t>
            </a:r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pPr marL="0" indent="0" algn="r">
              <a:buNone/>
            </a:pPr>
            <a:r>
              <a:rPr lang="it-IT" sz="5100" b="1" dirty="0">
                <a:solidFill>
                  <a:schemeClr val="bg1"/>
                </a:solidFill>
              </a:rPr>
              <a:t>Cordiali </a:t>
            </a:r>
            <a:r>
              <a:rPr lang="it-IT" sz="5100" b="1" dirty="0" smtClean="0">
                <a:solidFill>
                  <a:schemeClr val="bg1"/>
                </a:solidFill>
              </a:rPr>
              <a:t>Saluti…</a:t>
            </a:r>
            <a:endParaRPr lang="it-IT" sz="5100" b="1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it-IT" dirty="0"/>
              <a:t/>
            </a:r>
            <a:br>
              <a:rPr lang="it-IT" dirty="0"/>
            </a:b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8272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96" y="548681"/>
            <a:ext cx="9036496" cy="3528392"/>
          </a:xfrm>
        </p:spPr>
      </p:pic>
    </p:spTree>
    <p:extLst>
      <p:ext uri="{BB962C8B-B14F-4D97-AF65-F5344CB8AC3E}">
        <p14:creationId xmlns:p14="http://schemas.microsoft.com/office/powerpoint/2010/main" val="303799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>
            <a:gsLst>
              <a:gs pos="0">
                <a:srgbClr val="FFF200">
                  <a:alpha val="93000"/>
                </a:srgbClr>
              </a:gs>
              <a:gs pos="0">
                <a:srgbClr val="FFF200">
                  <a:alpha val="93000"/>
                </a:srgb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1"/>
          </a:gradFill>
          <a:ln>
            <a:gradFill flip="none" rotWithShape="1">
              <a:gsLst>
                <a:gs pos="0">
                  <a:srgbClr val="FFF200">
                    <a:alpha val="93000"/>
                  </a:srgbClr>
                </a:gs>
                <a:gs pos="0">
                  <a:srgbClr val="FFF200">
                    <a:alpha val="93000"/>
                  </a:srgbClr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6200000" scaled="1"/>
              <a:tileRect/>
            </a:gradFill>
          </a:ln>
        </p:spPr>
        <p:txBody>
          <a:bodyPr>
            <a:normAutofit/>
          </a:bodyPr>
          <a:lstStyle/>
          <a:p>
            <a:endParaRPr lang="it-IT" sz="2400" dirty="0" smtClean="0">
              <a:solidFill>
                <a:schemeClr val="bg1"/>
              </a:solidFill>
            </a:endParaRPr>
          </a:p>
          <a:p>
            <a:endParaRPr lang="it-IT" sz="2400" dirty="0">
              <a:solidFill>
                <a:schemeClr val="bg1"/>
              </a:solidFill>
            </a:endParaRPr>
          </a:p>
          <a:p>
            <a:endParaRPr lang="it-IT" sz="2400" dirty="0" smtClean="0">
              <a:solidFill>
                <a:schemeClr val="bg1"/>
              </a:solidFill>
            </a:endParaRPr>
          </a:p>
          <a:p>
            <a:endParaRPr lang="it-IT" sz="2400" dirty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it-IT" sz="2400" dirty="0" smtClean="0">
                <a:solidFill>
                  <a:schemeClr val="bg1"/>
                </a:solidFill>
              </a:rPr>
              <a:t>     </a:t>
            </a:r>
            <a:r>
              <a:rPr lang="it-IT" sz="2400" b="1" dirty="0" smtClean="0">
                <a:solidFill>
                  <a:schemeClr val="bg1"/>
                </a:solidFill>
              </a:rPr>
              <a:t>Questo </a:t>
            </a:r>
            <a:r>
              <a:rPr lang="it-IT" sz="2400" b="1" dirty="0">
                <a:solidFill>
                  <a:schemeClr val="bg1"/>
                </a:solidFill>
              </a:rPr>
              <a:t>evento è stato pensato per salutare l’estate e dare il benvenuto all’autunno, e per far conoscere l’intero territorio del Cilento. Avrà la durata di dieci giorni e ogni giorno prevede una visita in un posto diverso del comprensorio, in cui offriremo al turista un mix di cultura, gastronomia e </a:t>
            </a:r>
            <a:r>
              <a:rPr lang="it-IT" sz="2400" b="1" dirty="0" smtClean="0">
                <a:solidFill>
                  <a:schemeClr val="bg1"/>
                </a:solidFill>
              </a:rPr>
              <a:t>svago.</a:t>
            </a:r>
            <a:r>
              <a:rPr lang="it-IT" sz="2400" b="1" dirty="0">
                <a:solidFill>
                  <a:schemeClr val="bg1"/>
                </a:solidFill>
              </a:rPr>
              <a:t/>
            </a:r>
            <a:br>
              <a:rPr lang="it-IT" sz="2400" b="1" dirty="0">
                <a:solidFill>
                  <a:schemeClr val="bg1"/>
                </a:solidFill>
              </a:rPr>
            </a:br>
            <a:r>
              <a:rPr lang="it-IT" sz="2400" b="1" dirty="0">
                <a:solidFill>
                  <a:schemeClr val="bg1"/>
                </a:solidFill>
              </a:rPr>
              <a:t>Il cliente alloggerà al Villaggio Copacabana con un servizio di mezza pensione, colazione e cena; il tempo restante pranzerà nei ristoranti più conosciuti del posto.</a:t>
            </a:r>
            <a:br>
              <a:rPr lang="it-IT" sz="2400" b="1" dirty="0">
                <a:solidFill>
                  <a:schemeClr val="bg1"/>
                </a:solidFill>
              </a:rPr>
            </a:br>
            <a:r>
              <a:rPr lang="it-IT" sz="2400" b="1" dirty="0">
                <a:solidFill>
                  <a:schemeClr val="bg1"/>
                </a:solidFill>
              </a:rPr>
              <a:t>L’evento avrà inizio il primo giorno di Ottobre e si concluderà dieci giorni dopo.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 algn="ctr">
              <a:buNone/>
            </a:pPr>
            <a:endParaRPr lang="it-IT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it-IT" dirty="0">
              <a:solidFill>
                <a:schemeClr val="bg1"/>
              </a:solidFill>
            </a:endParaRPr>
          </a:p>
          <a:p>
            <a:pPr algn="ctr">
              <a:buNone/>
            </a:pPr>
            <a:endParaRPr lang="it-IT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it-IT" dirty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it-IT" sz="6000" b="1" dirty="0">
                <a:solidFill>
                  <a:schemeClr val="accent6"/>
                </a:solidFill>
              </a:rPr>
              <a:t>L’itinerario previsto è:</a:t>
            </a:r>
            <a:endParaRPr lang="it-IT" sz="6000" b="1" dirty="0" smtClean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6" name="CasellaDiTesto 5"/>
          <p:cNvSpPr txBox="1"/>
          <p:nvPr/>
        </p:nvSpPr>
        <p:spPr>
          <a:xfrm>
            <a:off x="323528" y="404664"/>
            <a:ext cx="806489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chemeClr val="accent6">
                    <a:lumMod val="75000"/>
                  </a:schemeClr>
                </a:solidFill>
              </a:rPr>
              <a:t>PRIMO GIORNO :</a:t>
            </a:r>
          </a:p>
          <a:p>
            <a:pPr algn="ctr"/>
            <a:endParaRPr lang="it-IT" sz="3600" b="1" dirty="0">
              <a:solidFill>
                <a:schemeClr val="bg1"/>
              </a:solidFill>
            </a:endParaRPr>
          </a:p>
          <a:p>
            <a:pPr algn="ctr"/>
            <a:r>
              <a:rPr lang="it-IT" sz="3600" b="1" dirty="0">
                <a:solidFill>
                  <a:schemeClr val="bg1"/>
                </a:solidFill>
              </a:rPr>
              <a:t>	</a:t>
            </a:r>
            <a:endParaRPr lang="it-IT" sz="3600" b="1" dirty="0" smtClean="0">
              <a:solidFill>
                <a:schemeClr val="bg1"/>
              </a:solidFill>
            </a:endParaRPr>
          </a:p>
          <a:p>
            <a:pPr algn="ctr"/>
            <a:r>
              <a:rPr lang="it-IT" sz="4800" b="1" dirty="0" smtClean="0">
                <a:solidFill>
                  <a:schemeClr val="bg2"/>
                </a:solidFill>
              </a:rPr>
              <a:t>Paestum</a:t>
            </a:r>
            <a:r>
              <a:rPr lang="it-IT" sz="4800" b="1" dirty="0" smtClean="0">
                <a:solidFill>
                  <a:schemeClr val="bg2"/>
                </a:solidFill>
                <a:sym typeface="Wingdings" pitchFamily="2" charset="2"/>
              </a:rPr>
              <a:t></a:t>
            </a:r>
            <a:r>
              <a:rPr lang="it-IT" sz="4800" b="1" dirty="0" smtClean="0">
                <a:solidFill>
                  <a:schemeClr val="bg2"/>
                </a:solidFill>
              </a:rPr>
              <a:t>Scavi/Pranzo </a:t>
            </a:r>
            <a:r>
              <a:rPr lang="it-IT" sz="4800" b="1" dirty="0">
                <a:solidFill>
                  <a:schemeClr val="bg2"/>
                </a:solidFill>
              </a:rPr>
              <a:t>presso ristorante “Nettuno</a:t>
            </a:r>
            <a:r>
              <a:rPr lang="it-IT" sz="4800" b="1" dirty="0">
                <a:solidFill>
                  <a:schemeClr val="bg1"/>
                </a:solidFill>
              </a:rPr>
              <a:t>” </a:t>
            </a:r>
            <a:r>
              <a:rPr lang="it-IT" sz="3600" b="1" dirty="0" smtClean="0">
                <a:solidFill>
                  <a:schemeClr val="bg1"/>
                </a:solidFill>
              </a:rPr>
              <a:t/>
            </a:r>
            <a:br>
              <a:rPr lang="it-IT" sz="3600" b="1" dirty="0" smtClean="0">
                <a:solidFill>
                  <a:schemeClr val="bg1"/>
                </a:solidFill>
              </a:rPr>
            </a:br>
            <a:endParaRPr lang="it-IT" sz="3600" b="1" dirty="0" smtClean="0">
              <a:solidFill>
                <a:schemeClr val="bg1"/>
              </a:solidFill>
            </a:endParaRPr>
          </a:p>
          <a:p>
            <a:endParaRPr lang="it-IT" sz="3600" b="1" dirty="0">
              <a:solidFill>
                <a:schemeClr val="bg1"/>
              </a:solidFill>
            </a:endParaRPr>
          </a:p>
          <a:p>
            <a:endParaRPr lang="it-IT" sz="3600" b="1" dirty="0" smtClean="0">
              <a:solidFill>
                <a:schemeClr val="bg1"/>
              </a:solidFill>
            </a:endParaRPr>
          </a:p>
          <a:p>
            <a:pPr algn="ctr"/>
            <a:r>
              <a:rPr lang="it-IT" sz="3600" b="1" dirty="0" smtClean="0">
                <a:solidFill>
                  <a:schemeClr val="bg1"/>
                </a:solidFill>
              </a:rPr>
              <a:t>  </a:t>
            </a:r>
            <a:endParaRPr lang="it-IT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" y="0"/>
            <a:ext cx="9157566" cy="6858000"/>
          </a:xfrm>
        </p:spPr>
      </p:pic>
      <p:sp>
        <p:nvSpPr>
          <p:cNvPr id="6" name="CasellaDiTesto 5"/>
          <p:cNvSpPr txBox="1"/>
          <p:nvPr/>
        </p:nvSpPr>
        <p:spPr>
          <a:xfrm>
            <a:off x="683568" y="476672"/>
            <a:ext cx="734481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chemeClr val="bg1"/>
                </a:solidFill>
              </a:rPr>
              <a:t>SECONDO GIORNO:</a:t>
            </a:r>
          </a:p>
          <a:p>
            <a:pPr lvl="0" algn="ctr"/>
            <a:endParaRPr lang="it-IT" sz="3600" b="1" dirty="0">
              <a:solidFill>
                <a:schemeClr val="bg1"/>
              </a:solidFill>
            </a:endParaRPr>
          </a:p>
          <a:p>
            <a:pPr lvl="0" algn="ctr"/>
            <a:r>
              <a:rPr lang="it-IT" sz="4800" b="1" dirty="0" smtClean="0">
                <a:solidFill>
                  <a:schemeClr val="accent6">
                    <a:lumMod val="75000"/>
                  </a:schemeClr>
                </a:solidFill>
              </a:rPr>
              <a:t>Agropoli Vecchia </a:t>
            </a:r>
            <a:r>
              <a:rPr lang="it-IT" sz="4800" b="1" dirty="0" smtClean="0">
                <a:solidFill>
                  <a:schemeClr val="accent6">
                    <a:lumMod val="75000"/>
                  </a:schemeClr>
                </a:solidFill>
                <a:sym typeface="Wingdings"/>
              </a:rPr>
              <a:t> </a:t>
            </a:r>
            <a:r>
              <a:rPr lang="it-IT" sz="4800" b="1" dirty="0" smtClean="0">
                <a:solidFill>
                  <a:schemeClr val="accent6">
                    <a:lumMod val="75000"/>
                  </a:schemeClr>
                </a:solidFill>
              </a:rPr>
              <a:t>Castello/Pranzo </a:t>
            </a:r>
            <a:r>
              <a:rPr lang="it-IT" sz="4800" b="1" dirty="0">
                <a:solidFill>
                  <a:schemeClr val="accent6">
                    <a:lumMod val="75000"/>
                  </a:schemeClr>
                </a:solidFill>
              </a:rPr>
              <a:t>presso ristorante “Vecchio Saracino”</a:t>
            </a:r>
          </a:p>
          <a:p>
            <a:pPr algn="ctr"/>
            <a:endParaRPr lang="it-IT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94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586"/>
            <a:ext cx="9169473" cy="6841976"/>
          </a:xfrm>
        </p:spPr>
      </p:pic>
      <p:sp>
        <p:nvSpPr>
          <p:cNvPr id="6" name="CasellaDiTesto 5"/>
          <p:cNvSpPr txBox="1"/>
          <p:nvPr/>
        </p:nvSpPr>
        <p:spPr>
          <a:xfrm>
            <a:off x="539552" y="620688"/>
            <a:ext cx="7200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chemeClr val="accent6">
                    <a:lumMod val="75000"/>
                  </a:schemeClr>
                </a:solidFill>
              </a:rPr>
              <a:t>TERZO GIORNO:</a:t>
            </a:r>
          </a:p>
          <a:p>
            <a:pPr algn="ctr"/>
            <a:endParaRPr lang="it-IT" sz="3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it-IT" sz="3600" b="1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it-IT" sz="4800" b="1" dirty="0">
                <a:solidFill>
                  <a:schemeClr val="bg2"/>
                </a:solidFill>
              </a:rPr>
              <a:t>Grotte di Castelcivita &amp; Gole del fiume </a:t>
            </a:r>
            <a:r>
              <a:rPr lang="it-IT" sz="4800" b="1" dirty="0" smtClean="0">
                <a:solidFill>
                  <a:schemeClr val="bg2"/>
                </a:solidFill>
              </a:rPr>
              <a:t>Calore </a:t>
            </a:r>
            <a:r>
              <a:rPr lang="it-IT" sz="4800" b="1" dirty="0" smtClean="0">
                <a:solidFill>
                  <a:schemeClr val="bg2"/>
                </a:solidFill>
                <a:sym typeface="Wingdings" pitchFamily="2" charset="2"/>
              </a:rPr>
              <a:t></a:t>
            </a:r>
            <a:r>
              <a:rPr lang="it-IT" sz="4800" b="1" dirty="0" smtClean="0">
                <a:solidFill>
                  <a:schemeClr val="bg2"/>
                </a:solidFill>
              </a:rPr>
              <a:t>Pranzo </a:t>
            </a:r>
            <a:r>
              <a:rPr lang="it-IT" sz="4800" b="1" dirty="0">
                <a:solidFill>
                  <a:schemeClr val="bg2"/>
                </a:solidFill>
              </a:rPr>
              <a:t>presso “La taverna degli antichi sapori”</a:t>
            </a:r>
          </a:p>
        </p:txBody>
      </p:sp>
    </p:spTree>
    <p:extLst>
      <p:ext uri="{BB962C8B-B14F-4D97-AF65-F5344CB8AC3E}">
        <p14:creationId xmlns:p14="http://schemas.microsoft.com/office/powerpoint/2010/main" val="215836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" y="0"/>
            <a:ext cx="9144000" cy="6858000"/>
          </a:xfrm>
        </p:spPr>
      </p:pic>
      <p:sp>
        <p:nvSpPr>
          <p:cNvPr id="7" name="CasellaDiTesto 6"/>
          <p:cNvSpPr txBox="1"/>
          <p:nvPr/>
        </p:nvSpPr>
        <p:spPr>
          <a:xfrm>
            <a:off x="539552" y="332656"/>
            <a:ext cx="72008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chemeClr val="bg1"/>
                </a:solidFill>
              </a:rPr>
              <a:t>QUARTO GIORNO:</a:t>
            </a:r>
          </a:p>
          <a:p>
            <a:endParaRPr lang="it-IT" sz="3600" b="1" dirty="0">
              <a:solidFill>
                <a:schemeClr val="bg1"/>
              </a:solidFill>
            </a:endParaRPr>
          </a:p>
          <a:p>
            <a:pPr algn="ctr"/>
            <a:r>
              <a:rPr lang="it-IT" sz="3600" b="1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endParaRPr lang="it-IT" sz="3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it-IT" sz="4800" b="1" dirty="0" smtClean="0">
                <a:solidFill>
                  <a:schemeClr val="accent6">
                    <a:lumMod val="75000"/>
                  </a:schemeClr>
                </a:solidFill>
              </a:rPr>
              <a:t>Acciaroli </a:t>
            </a:r>
            <a:r>
              <a:rPr lang="it-IT" sz="4800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 </a:t>
            </a:r>
            <a:r>
              <a:rPr lang="it-IT" sz="4800" b="1" dirty="0" smtClean="0">
                <a:solidFill>
                  <a:schemeClr val="accent6">
                    <a:lumMod val="75000"/>
                  </a:schemeClr>
                </a:solidFill>
              </a:rPr>
              <a:t>Degustazione </a:t>
            </a:r>
            <a:r>
              <a:rPr lang="it-IT" sz="4800" b="1" dirty="0">
                <a:solidFill>
                  <a:schemeClr val="accent6">
                    <a:lumMod val="75000"/>
                  </a:schemeClr>
                </a:solidFill>
              </a:rPr>
              <a:t>della frittura di paranza</a:t>
            </a:r>
          </a:p>
        </p:txBody>
      </p:sp>
    </p:spTree>
    <p:extLst>
      <p:ext uri="{BB962C8B-B14F-4D97-AF65-F5344CB8AC3E}">
        <p14:creationId xmlns:p14="http://schemas.microsoft.com/office/powerpoint/2010/main" val="311091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egnaposto contenuto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5106"/>
          </a:xfrm>
        </p:spPr>
      </p:pic>
      <p:sp>
        <p:nvSpPr>
          <p:cNvPr id="11" name="CasellaDiTesto 10"/>
          <p:cNvSpPr txBox="1"/>
          <p:nvPr/>
        </p:nvSpPr>
        <p:spPr>
          <a:xfrm>
            <a:off x="542017" y="480995"/>
            <a:ext cx="640871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chemeClr val="bg1"/>
                </a:solidFill>
              </a:rPr>
              <a:t>QUINTO GIORNO:</a:t>
            </a:r>
          </a:p>
          <a:p>
            <a:endParaRPr lang="it-IT" sz="3600" b="1" dirty="0">
              <a:solidFill>
                <a:schemeClr val="bg1"/>
              </a:solidFill>
            </a:endParaRPr>
          </a:p>
          <a:p>
            <a:pPr lvl="0" algn="ctr"/>
            <a:endParaRPr lang="it-IT" sz="4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it-IT" sz="3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0" algn="ctr"/>
            <a:r>
              <a:rPr lang="it-IT" sz="4800" b="1" dirty="0" smtClean="0">
                <a:solidFill>
                  <a:schemeClr val="accent6">
                    <a:lumMod val="75000"/>
                  </a:schemeClr>
                </a:solidFill>
              </a:rPr>
              <a:t>Ascea </a:t>
            </a:r>
            <a:r>
              <a:rPr lang="it-IT" sz="4800" b="1" dirty="0" smtClean="0">
                <a:solidFill>
                  <a:schemeClr val="accent6">
                    <a:lumMod val="75000"/>
                  </a:schemeClr>
                </a:solidFill>
                <a:sym typeface="Wingdings"/>
              </a:rPr>
              <a:t> </a:t>
            </a:r>
            <a:r>
              <a:rPr lang="it-IT" sz="4800" b="1" dirty="0" smtClean="0">
                <a:solidFill>
                  <a:schemeClr val="accent6">
                    <a:lumMod val="75000"/>
                  </a:schemeClr>
                </a:solidFill>
              </a:rPr>
              <a:t>Scavi </a:t>
            </a:r>
            <a:r>
              <a:rPr lang="it-IT" sz="4800" b="1" dirty="0">
                <a:solidFill>
                  <a:schemeClr val="accent6">
                    <a:lumMod val="75000"/>
                  </a:schemeClr>
                </a:solidFill>
              </a:rPr>
              <a:t>di Velia/Pranzo presso Ristorante pizzeria “Porta Rosa”</a:t>
            </a:r>
          </a:p>
          <a:p>
            <a:pPr algn="ctr"/>
            <a:endParaRPr lang="it-IT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82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3" y="0"/>
            <a:ext cx="9130477" cy="6869272"/>
          </a:xfrm>
        </p:spPr>
      </p:pic>
      <p:sp>
        <p:nvSpPr>
          <p:cNvPr id="8" name="CasellaDiTesto 7"/>
          <p:cNvSpPr txBox="1"/>
          <p:nvPr/>
        </p:nvSpPr>
        <p:spPr>
          <a:xfrm>
            <a:off x="683568" y="692695"/>
            <a:ext cx="799288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chemeClr val="accent6">
                    <a:lumMod val="75000"/>
                  </a:schemeClr>
                </a:solidFill>
              </a:rPr>
              <a:t>SESTO GIORNO:</a:t>
            </a:r>
          </a:p>
          <a:p>
            <a:endParaRPr lang="it-IT" sz="36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it-IT" sz="3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it-IT" sz="36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it-IT" sz="3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0" algn="ctr"/>
            <a:r>
              <a:rPr lang="it-IT" sz="4800" b="1" dirty="0">
                <a:solidFill>
                  <a:schemeClr val="bg2"/>
                </a:solidFill>
              </a:rPr>
              <a:t>Monte </a:t>
            </a:r>
            <a:r>
              <a:rPr lang="it-IT" sz="4800" b="1" dirty="0" smtClean="0">
                <a:solidFill>
                  <a:schemeClr val="bg2"/>
                </a:solidFill>
              </a:rPr>
              <a:t>Sacro </a:t>
            </a:r>
            <a:r>
              <a:rPr lang="it-IT" sz="4800" b="1" dirty="0" smtClean="0">
                <a:solidFill>
                  <a:schemeClr val="bg2"/>
                </a:solidFill>
                <a:sym typeface="Wingdings"/>
              </a:rPr>
              <a:t> </a:t>
            </a:r>
            <a:r>
              <a:rPr lang="it-IT" sz="4800" b="1" dirty="0" smtClean="0">
                <a:solidFill>
                  <a:schemeClr val="bg2"/>
                </a:solidFill>
              </a:rPr>
              <a:t>Picnic </a:t>
            </a:r>
            <a:r>
              <a:rPr lang="it-IT" sz="4800" b="1" dirty="0">
                <a:solidFill>
                  <a:schemeClr val="bg2"/>
                </a:solidFill>
              </a:rPr>
              <a:t>all’aperto con barbecue</a:t>
            </a:r>
          </a:p>
          <a:p>
            <a:endParaRPr lang="it-IT" sz="3600" b="1" dirty="0" smtClean="0">
              <a:solidFill>
                <a:schemeClr val="bg2"/>
              </a:solidFill>
            </a:endParaRPr>
          </a:p>
          <a:p>
            <a:endParaRPr lang="it-IT" sz="36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it-IT" sz="3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it-IT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30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237</Words>
  <Application>Microsoft Office PowerPoint</Application>
  <PresentationFormat>Presentazione su schermo (4:3)</PresentationFormat>
  <Paragraphs>73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Pc</dc:creator>
  <cp:lastModifiedBy>Biagio</cp:lastModifiedBy>
  <cp:revision>18</cp:revision>
  <dcterms:created xsi:type="dcterms:W3CDTF">2014-09-29T07:48:56Z</dcterms:created>
  <dcterms:modified xsi:type="dcterms:W3CDTF">2014-09-29T13:19:53Z</dcterms:modified>
</cp:coreProperties>
</file>